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20" r:id="rId4"/>
  </p:sldMasterIdLst>
  <p:notesMasterIdLst>
    <p:notesMasterId r:id="rId51"/>
  </p:notesMasterIdLst>
  <p:handoutMasterIdLst>
    <p:handoutMasterId r:id="rId52"/>
  </p:handoutMasterIdLst>
  <p:sldIdLst>
    <p:sldId id="1334" r:id="rId5"/>
    <p:sldId id="1511" r:id="rId6"/>
    <p:sldId id="1604" r:id="rId7"/>
    <p:sldId id="1605" r:id="rId8"/>
    <p:sldId id="1606" r:id="rId9"/>
    <p:sldId id="1609" r:id="rId10"/>
    <p:sldId id="1612" r:id="rId11"/>
    <p:sldId id="263" r:id="rId12"/>
    <p:sldId id="2145706469" r:id="rId13"/>
    <p:sldId id="265" r:id="rId14"/>
    <p:sldId id="2145706476" r:id="rId15"/>
    <p:sldId id="2145706483" r:id="rId16"/>
    <p:sldId id="267" r:id="rId17"/>
    <p:sldId id="266" r:id="rId18"/>
    <p:sldId id="499" r:id="rId19"/>
    <p:sldId id="2145706484" r:id="rId20"/>
    <p:sldId id="2145706480" r:id="rId21"/>
    <p:sldId id="2145706486" r:id="rId22"/>
    <p:sldId id="2145706477" r:id="rId23"/>
    <p:sldId id="2145706478" r:id="rId24"/>
    <p:sldId id="2145706479" r:id="rId25"/>
    <p:sldId id="1611" r:id="rId26"/>
    <p:sldId id="1524" r:id="rId27"/>
    <p:sldId id="1489" r:id="rId28"/>
    <p:sldId id="1490" r:id="rId29"/>
    <p:sldId id="1494" r:id="rId30"/>
    <p:sldId id="1503" r:id="rId31"/>
    <p:sldId id="1508" r:id="rId32"/>
    <p:sldId id="1596" r:id="rId33"/>
    <p:sldId id="1559" r:id="rId34"/>
    <p:sldId id="1545" r:id="rId35"/>
    <p:sldId id="1546" r:id="rId36"/>
    <p:sldId id="1580" r:id="rId37"/>
    <p:sldId id="1583" r:id="rId38"/>
    <p:sldId id="1603" r:id="rId39"/>
    <p:sldId id="1602" r:id="rId40"/>
    <p:sldId id="262" r:id="rId41"/>
    <p:sldId id="271" r:id="rId42"/>
    <p:sldId id="281" r:id="rId43"/>
    <p:sldId id="282" r:id="rId44"/>
    <p:sldId id="283" r:id="rId45"/>
    <p:sldId id="285" r:id="rId46"/>
    <p:sldId id="286" r:id="rId47"/>
    <p:sldId id="288" r:id="rId48"/>
    <p:sldId id="2145706482" r:id="rId49"/>
    <p:sldId id="472" r:id="rId50"/>
  </p:sldIdLst>
  <p:sldSz cx="9144000" cy="6858000" type="screen4x3"/>
  <p:notesSz cx="7315200" cy="96012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2B526"/>
    <a:srgbClr val="303B42"/>
    <a:srgbClr val="FDB713"/>
    <a:srgbClr val="989EA3"/>
    <a:srgbClr val="AC1F2D"/>
    <a:srgbClr val="C3CD7B"/>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41D224B-7D6A-40A4-893D-E7BF1CAD1F2A}" v="7" dt="2026-06-23T23:17:10.25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182" autoAdjust="0"/>
    <p:restoredTop sz="94186" autoAdjust="0"/>
  </p:normalViewPr>
  <p:slideViewPr>
    <p:cSldViewPr snapToGrid="0" snapToObjects="1">
      <p:cViewPr varScale="1">
        <p:scale>
          <a:sx n="104" d="100"/>
          <a:sy n="104" d="100"/>
        </p:scale>
        <p:origin x="1680" y="108"/>
      </p:cViewPr>
      <p:guideLst>
        <p:guide orient="horz" pos="2160"/>
        <p:guide pos="2880"/>
      </p:guideLst>
    </p:cSldViewPr>
  </p:slideViewPr>
  <p:outlineViewPr>
    <p:cViewPr>
      <p:scale>
        <a:sx n="33" d="100"/>
        <a:sy n="33" d="100"/>
      </p:scale>
      <p:origin x="0" y="-45786"/>
    </p:cViewPr>
  </p:outlineViewPr>
  <p:notesTextViewPr>
    <p:cViewPr>
      <p:scale>
        <a:sx n="3" d="2"/>
        <a:sy n="3" d="2"/>
      </p:scale>
      <p:origin x="0" y="0"/>
    </p:cViewPr>
  </p:notesTextViewPr>
  <p:sorterViewPr>
    <p:cViewPr>
      <p:scale>
        <a:sx n="75" d="100"/>
        <a:sy n="75"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presProps" Target="presProp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microsoft.com/office/2015/10/relationships/revisionInfo" Target="revisionInfo.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handoutMaster" Target="handoutMasters/handout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6D15053-5FE9-485C-98E9-57B830DA887D}" type="doc">
      <dgm:prSet loTypeId="urn:microsoft.com/office/officeart/2005/8/layout/cycle2" loCatId="cycle" qsTypeId="urn:microsoft.com/office/officeart/2005/8/quickstyle/simple1" qsCatId="simple" csTypeId="urn:microsoft.com/office/officeart/2005/8/colors/accent1_2" csCatId="accent1" phldr="1"/>
      <dgm:spPr/>
      <dgm:t>
        <a:bodyPr/>
        <a:lstStyle/>
        <a:p>
          <a:endParaRPr lang="en-US"/>
        </a:p>
      </dgm:t>
    </dgm:pt>
    <dgm:pt modelId="{10CA6F47-BBFB-4CC9-930F-D2A78AFFDCA9}">
      <dgm:prSet phldrT="[Text]"/>
      <dgm:spPr/>
      <dgm:t>
        <a:bodyPr/>
        <a:lstStyle/>
        <a:p>
          <a:r>
            <a:rPr lang="en-US" b="1" dirty="0">
              <a:solidFill>
                <a:srgbClr val="92D050"/>
              </a:solidFill>
            </a:rPr>
            <a:t>Proposal Submission</a:t>
          </a:r>
        </a:p>
      </dgm:t>
    </dgm:pt>
    <dgm:pt modelId="{9DFB65B1-D9C5-4B1C-A6E7-AEC1A99A08C2}" type="parTrans" cxnId="{12F5420F-E73C-47A1-A5B8-6CC8DD96A3DB}">
      <dgm:prSet/>
      <dgm:spPr/>
      <dgm:t>
        <a:bodyPr/>
        <a:lstStyle/>
        <a:p>
          <a:endParaRPr lang="en-US"/>
        </a:p>
      </dgm:t>
    </dgm:pt>
    <dgm:pt modelId="{73486CB0-A284-444E-953A-6B72B0BFAB14}" type="sibTrans" cxnId="{12F5420F-E73C-47A1-A5B8-6CC8DD96A3DB}">
      <dgm:prSet/>
      <dgm:spPr/>
      <dgm:t>
        <a:bodyPr/>
        <a:lstStyle/>
        <a:p>
          <a:endParaRPr lang="en-US"/>
        </a:p>
      </dgm:t>
    </dgm:pt>
    <dgm:pt modelId="{ADE90153-2E65-4725-A7D4-62640B92F784}">
      <dgm:prSet phldrT="[Text]"/>
      <dgm:spPr/>
      <dgm:t>
        <a:bodyPr/>
        <a:lstStyle/>
        <a:p>
          <a:r>
            <a:rPr lang="en-US" dirty="0"/>
            <a:t>Just in Time</a:t>
          </a:r>
        </a:p>
      </dgm:t>
    </dgm:pt>
    <dgm:pt modelId="{7BE8ABC0-DB40-4898-9D66-D6DDA67CA010}" type="parTrans" cxnId="{BEA45E15-6CE5-419C-B939-276EA3147178}">
      <dgm:prSet/>
      <dgm:spPr/>
      <dgm:t>
        <a:bodyPr/>
        <a:lstStyle/>
        <a:p>
          <a:endParaRPr lang="en-US"/>
        </a:p>
      </dgm:t>
    </dgm:pt>
    <dgm:pt modelId="{D8B9D558-A5C3-4836-A26F-2FAFE3D105D5}" type="sibTrans" cxnId="{BEA45E15-6CE5-419C-B939-276EA3147178}">
      <dgm:prSet/>
      <dgm:spPr/>
      <dgm:t>
        <a:bodyPr/>
        <a:lstStyle/>
        <a:p>
          <a:endParaRPr lang="en-US"/>
        </a:p>
      </dgm:t>
    </dgm:pt>
    <dgm:pt modelId="{67117A29-164F-4BEF-A5E5-8C3F40096D9B}">
      <dgm:prSet phldrT="[Text]"/>
      <dgm:spPr/>
      <dgm:t>
        <a:bodyPr/>
        <a:lstStyle/>
        <a:p>
          <a:r>
            <a:rPr lang="en-US" dirty="0"/>
            <a:t>Award Set-up</a:t>
          </a:r>
        </a:p>
      </dgm:t>
    </dgm:pt>
    <dgm:pt modelId="{4883524D-DB20-4F3C-9432-17D49E2644E5}" type="parTrans" cxnId="{E4D1651B-C9EC-4197-8716-6EB5E35EEFE0}">
      <dgm:prSet/>
      <dgm:spPr/>
      <dgm:t>
        <a:bodyPr/>
        <a:lstStyle/>
        <a:p>
          <a:endParaRPr lang="en-US"/>
        </a:p>
      </dgm:t>
    </dgm:pt>
    <dgm:pt modelId="{D1C1CCC1-CE42-4B0B-82F7-42F152420FD1}" type="sibTrans" cxnId="{E4D1651B-C9EC-4197-8716-6EB5E35EEFE0}">
      <dgm:prSet/>
      <dgm:spPr/>
      <dgm:t>
        <a:bodyPr/>
        <a:lstStyle/>
        <a:p>
          <a:endParaRPr lang="en-US"/>
        </a:p>
      </dgm:t>
    </dgm:pt>
    <dgm:pt modelId="{675566C4-4EE9-41CD-BAF9-C01B6CA1E2D8}">
      <dgm:prSet phldrT="[Text]"/>
      <dgm:spPr/>
      <dgm:t>
        <a:bodyPr/>
        <a:lstStyle/>
        <a:p>
          <a:r>
            <a:rPr lang="en-US" dirty="0"/>
            <a:t>Post Award</a:t>
          </a:r>
        </a:p>
      </dgm:t>
    </dgm:pt>
    <dgm:pt modelId="{D840F2A1-9A11-4916-A05B-329116A4C757}" type="parTrans" cxnId="{EF2ADEC2-49E7-4A7B-8B84-43CFB0FF9D88}">
      <dgm:prSet/>
      <dgm:spPr/>
      <dgm:t>
        <a:bodyPr/>
        <a:lstStyle/>
        <a:p>
          <a:endParaRPr lang="en-US"/>
        </a:p>
      </dgm:t>
    </dgm:pt>
    <dgm:pt modelId="{FE8864DD-ED50-499A-84FA-A7F08F58130B}" type="sibTrans" cxnId="{EF2ADEC2-49E7-4A7B-8B84-43CFB0FF9D88}">
      <dgm:prSet/>
      <dgm:spPr/>
      <dgm:t>
        <a:bodyPr/>
        <a:lstStyle/>
        <a:p>
          <a:endParaRPr lang="en-US"/>
        </a:p>
      </dgm:t>
    </dgm:pt>
    <dgm:pt modelId="{A03F869C-C90B-4DB4-8B83-A3EEF0A9814B}">
      <dgm:prSet phldrT="[Text]"/>
      <dgm:spPr/>
      <dgm:t>
        <a:bodyPr/>
        <a:lstStyle/>
        <a:p>
          <a:r>
            <a:rPr lang="en-US" b="1" dirty="0">
              <a:solidFill>
                <a:schemeClr val="accent2">
                  <a:lumMod val="40000"/>
                  <a:lumOff val="60000"/>
                </a:schemeClr>
              </a:solidFill>
            </a:rPr>
            <a:t>Closeout</a:t>
          </a:r>
        </a:p>
      </dgm:t>
    </dgm:pt>
    <dgm:pt modelId="{ED8B3A79-921F-43F8-BBC5-C8F99FFBAC06}" type="parTrans" cxnId="{313A2AD6-2C21-48ED-A07E-3D04BCE239A8}">
      <dgm:prSet/>
      <dgm:spPr/>
      <dgm:t>
        <a:bodyPr/>
        <a:lstStyle/>
        <a:p>
          <a:endParaRPr lang="en-US"/>
        </a:p>
      </dgm:t>
    </dgm:pt>
    <dgm:pt modelId="{500DB3AA-B301-42AE-B9C6-3D58D932641E}" type="sibTrans" cxnId="{313A2AD6-2C21-48ED-A07E-3D04BCE239A8}">
      <dgm:prSet/>
      <dgm:spPr/>
      <dgm:t>
        <a:bodyPr/>
        <a:lstStyle/>
        <a:p>
          <a:endParaRPr lang="en-US"/>
        </a:p>
      </dgm:t>
    </dgm:pt>
    <dgm:pt modelId="{BA4BE185-2500-40AC-93BC-FA5A8E3B0BD7}" type="pres">
      <dgm:prSet presAssocID="{96D15053-5FE9-485C-98E9-57B830DA887D}" presName="cycle" presStyleCnt="0">
        <dgm:presLayoutVars>
          <dgm:dir/>
          <dgm:resizeHandles val="exact"/>
        </dgm:presLayoutVars>
      </dgm:prSet>
      <dgm:spPr/>
    </dgm:pt>
    <dgm:pt modelId="{0C84CCB1-1495-4666-91A8-774E475B7CE4}" type="pres">
      <dgm:prSet presAssocID="{10CA6F47-BBFB-4CC9-930F-D2A78AFFDCA9}" presName="node" presStyleLbl="node1" presStyleIdx="0" presStyleCnt="5">
        <dgm:presLayoutVars>
          <dgm:bulletEnabled val="1"/>
        </dgm:presLayoutVars>
      </dgm:prSet>
      <dgm:spPr/>
    </dgm:pt>
    <dgm:pt modelId="{6DC07FCA-45EB-4700-940B-8694F5E5A5F0}" type="pres">
      <dgm:prSet presAssocID="{73486CB0-A284-444E-953A-6B72B0BFAB14}" presName="sibTrans" presStyleLbl="sibTrans2D1" presStyleIdx="0" presStyleCnt="5"/>
      <dgm:spPr/>
    </dgm:pt>
    <dgm:pt modelId="{8C7D7399-C691-42B4-B8C4-7F8C914C74CC}" type="pres">
      <dgm:prSet presAssocID="{73486CB0-A284-444E-953A-6B72B0BFAB14}" presName="connectorText" presStyleLbl="sibTrans2D1" presStyleIdx="0" presStyleCnt="5"/>
      <dgm:spPr/>
    </dgm:pt>
    <dgm:pt modelId="{E1A8EB0A-8EAC-467B-A8C9-844E3FABBCCB}" type="pres">
      <dgm:prSet presAssocID="{ADE90153-2E65-4725-A7D4-62640B92F784}" presName="node" presStyleLbl="node1" presStyleIdx="1" presStyleCnt="5">
        <dgm:presLayoutVars>
          <dgm:bulletEnabled val="1"/>
        </dgm:presLayoutVars>
      </dgm:prSet>
      <dgm:spPr/>
    </dgm:pt>
    <dgm:pt modelId="{BDAD53F1-BDD7-4C0B-BB54-7B069B19F905}" type="pres">
      <dgm:prSet presAssocID="{D8B9D558-A5C3-4836-A26F-2FAFE3D105D5}" presName="sibTrans" presStyleLbl="sibTrans2D1" presStyleIdx="1" presStyleCnt="5"/>
      <dgm:spPr/>
    </dgm:pt>
    <dgm:pt modelId="{82DEFB74-00AB-4753-97EA-B855E99BFE05}" type="pres">
      <dgm:prSet presAssocID="{D8B9D558-A5C3-4836-A26F-2FAFE3D105D5}" presName="connectorText" presStyleLbl="sibTrans2D1" presStyleIdx="1" presStyleCnt="5"/>
      <dgm:spPr/>
    </dgm:pt>
    <dgm:pt modelId="{D560FED4-6274-41F3-8EFC-BFD3A41B643C}" type="pres">
      <dgm:prSet presAssocID="{67117A29-164F-4BEF-A5E5-8C3F40096D9B}" presName="node" presStyleLbl="node1" presStyleIdx="2" presStyleCnt="5">
        <dgm:presLayoutVars>
          <dgm:bulletEnabled val="1"/>
        </dgm:presLayoutVars>
      </dgm:prSet>
      <dgm:spPr/>
    </dgm:pt>
    <dgm:pt modelId="{706C2D6A-3C49-42F1-A489-CA7D3E399867}" type="pres">
      <dgm:prSet presAssocID="{D1C1CCC1-CE42-4B0B-82F7-42F152420FD1}" presName="sibTrans" presStyleLbl="sibTrans2D1" presStyleIdx="2" presStyleCnt="5"/>
      <dgm:spPr/>
    </dgm:pt>
    <dgm:pt modelId="{F4431291-C20B-4D82-9924-E5C43C9A222D}" type="pres">
      <dgm:prSet presAssocID="{D1C1CCC1-CE42-4B0B-82F7-42F152420FD1}" presName="connectorText" presStyleLbl="sibTrans2D1" presStyleIdx="2" presStyleCnt="5"/>
      <dgm:spPr/>
    </dgm:pt>
    <dgm:pt modelId="{08115D28-F0B8-4B65-AECC-8BE0F570AFEE}" type="pres">
      <dgm:prSet presAssocID="{675566C4-4EE9-41CD-BAF9-C01B6CA1E2D8}" presName="node" presStyleLbl="node1" presStyleIdx="3" presStyleCnt="5">
        <dgm:presLayoutVars>
          <dgm:bulletEnabled val="1"/>
        </dgm:presLayoutVars>
      </dgm:prSet>
      <dgm:spPr/>
    </dgm:pt>
    <dgm:pt modelId="{B7CA6BB9-A73E-4886-8D8D-570620D82B5C}" type="pres">
      <dgm:prSet presAssocID="{FE8864DD-ED50-499A-84FA-A7F08F58130B}" presName="sibTrans" presStyleLbl="sibTrans2D1" presStyleIdx="3" presStyleCnt="5"/>
      <dgm:spPr/>
    </dgm:pt>
    <dgm:pt modelId="{44E916C1-920D-42FC-80F2-903FDC5360C4}" type="pres">
      <dgm:prSet presAssocID="{FE8864DD-ED50-499A-84FA-A7F08F58130B}" presName="connectorText" presStyleLbl="sibTrans2D1" presStyleIdx="3" presStyleCnt="5"/>
      <dgm:spPr/>
    </dgm:pt>
    <dgm:pt modelId="{67814E80-BFEB-4991-9CDA-BAC7CB6C61FA}" type="pres">
      <dgm:prSet presAssocID="{A03F869C-C90B-4DB4-8B83-A3EEF0A9814B}" presName="node" presStyleLbl="node1" presStyleIdx="4" presStyleCnt="5">
        <dgm:presLayoutVars>
          <dgm:bulletEnabled val="1"/>
        </dgm:presLayoutVars>
      </dgm:prSet>
      <dgm:spPr/>
    </dgm:pt>
    <dgm:pt modelId="{4BE4D0C9-3B45-4A65-A803-4052A7B43E63}" type="pres">
      <dgm:prSet presAssocID="{500DB3AA-B301-42AE-B9C6-3D58D932641E}" presName="sibTrans" presStyleLbl="sibTrans2D1" presStyleIdx="4" presStyleCnt="5" custAng="19361666" custScaleX="486923" custLinFactX="33770" custLinFactY="100000" custLinFactNeighborX="100000" custLinFactNeighborY="124576"/>
      <dgm:spPr/>
    </dgm:pt>
    <dgm:pt modelId="{3E2791AC-8A01-4C45-9261-50F5FC59698B}" type="pres">
      <dgm:prSet presAssocID="{500DB3AA-B301-42AE-B9C6-3D58D932641E}" presName="connectorText" presStyleLbl="sibTrans2D1" presStyleIdx="4" presStyleCnt="5"/>
      <dgm:spPr/>
    </dgm:pt>
  </dgm:ptLst>
  <dgm:cxnLst>
    <dgm:cxn modelId="{9F93C905-B43B-4F2E-A1FC-1FFF2358960B}" type="presOf" srcId="{96D15053-5FE9-485C-98E9-57B830DA887D}" destId="{BA4BE185-2500-40AC-93BC-FA5A8E3B0BD7}" srcOrd="0" destOrd="0" presId="urn:microsoft.com/office/officeart/2005/8/layout/cycle2"/>
    <dgm:cxn modelId="{12F5420F-E73C-47A1-A5B8-6CC8DD96A3DB}" srcId="{96D15053-5FE9-485C-98E9-57B830DA887D}" destId="{10CA6F47-BBFB-4CC9-930F-D2A78AFFDCA9}" srcOrd="0" destOrd="0" parTransId="{9DFB65B1-D9C5-4B1C-A6E7-AEC1A99A08C2}" sibTransId="{73486CB0-A284-444E-953A-6B72B0BFAB14}"/>
    <dgm:cxn modelId="{D0C90711-24C1-499E-BDA5-FB403A8775AE}" type="presOf" srcId="{D1C1CCC1-CE42-4B0B-82F7-42F152420FD1}" destId="{706C2D6A-3C49-42F1-A489-CA7D3E399867}" srcOrd="0" destOrd="0" presId="urn:microsoft.com/office/officeart/2005/8/layout/cycle2"/>
    <dgm:cxn modelId="{BEA45E15-6CE5-419C-B939-276EA3147178}" srcId="{96D15053-5FE9-485C-98E9-57B830DA887D}" destId="{ADE90153-2E65-4725-A7D4-62640B92F784}" srcOrd="1" destOrd="0" parTransId="{7BE8ABC0-DB40-4898-9D66-D6DDA67CA010}" sibTransId="{D8B9D558-A5C3-4836-A26F-2FAFE3D105D5}"/>
    <dgm:cxn modelId="{E4D1651B-C9EC-4197-8716-6EB5E35EEFE0}" srcId="{96D15053-5FE9-485C-98E9-57B830DA887D}" destId="{67117A29-164F-4BEF-A5E5-8C3F40096D9B}" srcOrd="2" destOrd="0" parTransId="{4883524D-DB20-4F3C-9432-17D49E2644E5}" sibTransId="{D1C1CCC1-CE42-4B0B-82F7-42F152420FD1}"/>
    <dgm:cxn modelId="{F7885332-FBD2-420C-988E-B440ADEC948F}" type="presOf" srcId="{500DB3AA-B301-42AE-B9C6-3D58D932641E}" destId="{3E2791AC-8A01-4C45-9261-50F5FC59698B}" srcOrd="1" destOrd="0" presId="urn:microsoft.com/office/officeart/2005/8/layout/cycle2"/>
    <dgm:cxn modelId="{FF21DB3E-5E35-4116-B252-82F09B0B419B}" type="presOf" srcId="{10CA6F47-BBFB-4CC9-930F-D2A78AFFDCA9}" destId="{0C84CCB1-1495-4666-91A8-774E475B7CE4}" srcOrd="0" destOrd="0" presId="urn:microsoft.com/office/officeart/2005/8/layout/cycle2"/>
    <dgm:cxn modelId="{DF78DB5F-D1A5-4D6B-A7EE-02FE1183626D}" type="presOf" srcId="{D1C1CCC1-CE42-4B0B-82F7-42F152420FD1}" destId="{F4431291-C20B-4D82-9924-E5C43C9A222D}" srcOrd="1" destOrd="0" presId="urn:microsoft.com/office/officeart/2005/8/layout/cycle2"/>
    <dgm:cxn modelId="{29EFEF67-728A-4716-98F4-993C29CF67F3}" type="presOf" srcId="{A03F869C-C90B-4DB4-8B83-A3EEF0A9814B}" destId="{67814E80-BFEB-4991-9CDA-BAC7CB6C61FA}" srcOrd="0" destOrd="0" presId="urn:microsoft.com/office/officeart/2005/8/layout/cycle2"/>
    <dgm:cxn modelId="{21806973-B0CA-4A29-BB6E-BDB20FBDC8AF}" type="presOf" srcId="{FE8864DD-ED50-499A-84FA-A7F08F58130B}" destId="{44E916C1-920D-42FC-80F2-903FDC5360C4}" srcOrd="1" destOrd="0" presId="urn:microsoft.com/office/officeart/2005/8/layout/cycle2"/>
    <dgm:cxn modelId="{62E28D7E-69F5-47F3-AB76-3DEBC6A586F1}" type="presOf" srcId="{73486CB0-A284-444E-953A-6B72B0BFAB14}" destId="{6DC07FCA-45EB-4700-940B-8694F5E5A5F0}" srcOrd="0" destOrd="0" presId="urn:microsoft.com/office/officeart/2005/8/layout/cycle2"/>
    <dgm:cxn modelId="{8EA7088F-7850-466B-98A2-F9B20F56A51C}" type="presOf" srcId="{FE8864DD-ED50-499A-84FA-A7F08F58130B}" destId="{B7CA6BB9-A73E-4886-8D8D-570620D82B5C}" srcOrd="0" destOrd="0" presId="urn:microsoft.com/office/officeart/2005/8/layout/cycle2"/>
    <dgm:cxn modelId="{D98E229D-C30B-402D-AA92-3F9DF0A8DCF5}" type="presOf" srcId="{67117A29-164F-4BEF-A5E5-8C3F40096D9B}" destId="{D560FED4-6274-41F3-8EFC-BFD3A41B643C}" srcOrd="0" destOrd="0" presId="urn:microsoft.com/office/officeart/2005/8/layout/cycle2"/>
    <dgm:cxn modelId="{24759B9D-8C5C-44E5-A555-C70BEF7E0DBA}" type="presOf" srcId="{73486CB0-A284-444E-953A-6B72B0BFAB14}" destId="{8C7D7399-C691-42B4-B8C4-7F8C914C74CC}" srcOrd="1" destOrd="0" presId="urn:microsoft.com/office/officeart/2005/8/layout/cycle2"/>
    <dgm:cxn modelId="{662597BF-51C9-45F9-A95C-37CE85B0F393}" type="presOf" srcId="{D8B9D558-A5C3-4836-A26F-2FAFE3D105D5}" destId="{82DEFB74-00AB-4753-97EA-B855E99BFE05}" srcOrd="1" destOrd="0" presId="urn:microsoft.com/office/officeart/2005/8/layout/cycle2"/>
    <dgm:cxn modelId="{EF2ADEC2-49E7-4A7B-8B84-43CFB0FF9D88}" srcId="{96D15053-5FE9-485C-98E9-57B830DA887D}" destId="{675566C4-4EE9-41CD-BAF9-C01B6CA1E2D8}" srcOrd="3" destOrd="0" parTransId="{D840F2A1-9A11-4916-A05B-329116A4C757}" sibTransId="{FE8864DD-ED50-499A-84FA-A7F08F58130B}"/>
    <dgm:cxn modelId="{8C16C7C9-A397-468E-9A31-97E860B3C29B}" type="presOf" srcId="{ADE90153-2E65-4725-A7D4-62640B92F784}" destId="{E1A8EB0A-8EAC-467B-A8C9-844E3FABBCCB}" srcOrd="0" destOrd="0" presId="urn:microsoft.com/office/officeart/2005/8/layout/cycle2"/>
    <dgm:cxn modelId="{313A2AD6-2C21-48ED-A07E-3D04BCE239A8}" srcId="{96D15053-5FE9-485C-98E9-57B830DA887D}" destId="{A03F869C-C90B-4DB4-8B83-A3EEF0A9814B}" srcOrd="4" destOrd="0" parTransId="{ED8B3A79-921F-43F8-BBC5-C8F99FFBAC06}" sibTransId="{500DB3AA-B301-42AE-B9C6-3D58D932641E}"/>
    <dgm:cxn modelId="{B01E7ADA-93AE-431F-8340-24053FC2EC02}" type="presOf" srcId="{675566C4-4EE9-41CD-BAF9-C01B6CA1E2D8}" destId="{08115D28-F0B8-4B65-AECC-8BE0F570AFEE}" srcOrd="0" destOrd="0" presId="urn:microsoft.com/office/officeart/2005/8/layout/cycle2"/>
    <dgm:cxn modelId="{B7F134E3-A8A9-48DB-98A1-437F48B33EF4}" type="presOf" srcId="{500DB3AA-B301-42AE-B9C6-3D58D932641E}" destId="{4BE4D0C9-3B45-4A65-A803-4052A7B43E63}" srcOrd="0" destOrd="0" presId="urn:microsoft.com/office/officeart/2005/8/layout/cycle2"/>
    <dgm:cxn modelId="{585D12FC-A8CE-4FA8-968A-5D974B03282D}" type="presOf" srcId="{D8B9D558-A5C3-4836-A26F-2FAFE3D105D5}" destId="{BDAD53F1-BDD7-4C0B-BB54-7B069B19F905}" srcOrd="0" destOrd="0" presId="urn:microsoft.com/office/officeart/2005/8/layout/cycle2"/>
    <dgm:cxn modelId="{071261D3-6AE2-4192-B6B6-AA4C192CEBA8}" type="presParOf" srcId="{BA4BE185-2500-40AC-93BC-FA5A8E3B0BD7}" destId="{0C84CCB1-1495-4666-91A8-774E475B7CE4}" srcOrd="0" destOrd="0" presId="urn:microsoft.com/office/officeart/2005/8/layout/cycle2"/>
    <dgm:cxn modelId="{E5008347-4AAF-4ECA-9852-C77C4848BE26}" type="presParOf" srcId="{BA4BE185-2500-40AC-93BC-FA5A8E3B0BD7}" destId="{6DC07FCA-45EB-4700-940B-8694F5E5A5F0}" srcOrd="1" destOrd="0" presId="urn:microsoft.com/office/officeart/2005/8/layout/cycle2"/>
    <dgm:cxn modelId="{A0577552-D913-41BB-A091-15F15082CB06}" type="presParOf" srcId="{6DC07FCA-45EB-4700-940B-8694F5E5A5F0}" destId="{8C7D7399-C691-42B4-B8C4-7F8C914C74CC}" srcOrd="0" destOrd="0" presId="urn:microsoft.com/office/officeart/2005/8/layout/cycle2"/>
    <dgm:cxn modelId="{B15A69F0-E301-4A14-B24E-7061F701AA25}" type="presParOf" srcId="{BA4BE185-2500-40AC-93BC-FA5A8E3B0BD7}" destId="{E1A8EB0A-8EAC-467B-A8C9-844E3FABBCCB}" srcOrd="2" destOrd="0" presId="urn:microsoft.com/office/officeart/2005/8/layout/cycle2"/>
    <dgm:cxn modelId="{3036EEF8-B0E3-4FEA-8566-8D30E2331664}" type="presParOf" srcId="{BA4BE185-2500-40AC-93BC-FA5A8E3B0BD7}" destId="{BDAD53F1-BDD7-4C0B-BB54-7B069B19F905}" srcOrd="3" destOrd="0" presId="urn:microsoft.com/office/officeart/2005/8/layout/cycle2"/>
    <dgm:cxn modelId="{2AC64C8E-D12A-410C-B582-E3259069143D}" type="presParOf" srcId="{BDAD53F1-BDD7-4C0B-BB54-7B069B19F905}" destId="{82DEFB74-00AB-4753-97EA-B855E99BFE05}" srcOrd="0" destOrd="0" presId="urn:microsoft.com/office/officeart/2005/8/layout/cycle2"/>
    <dgm:cxn modelId="{A3E8E9A4-93B2-4106-A31E-AD8D79FE23B4}" type="presParOf" srcId="{BA4BE185-2500-40AC-93BC-FA5A8E3B0BD7}" destId="{D560FED4-6274-41F3-8EFC-BFD3A41B643C}" srcOrd="4" destOrd="0" presId="urn:microsoft.com/office/officeart/2005/8/layout/cycle2"/>
    <dgm:cxn modelId="{D6CC0359-4EB6-4ED4-8E11-414060114169}" type="presParOf" srcId="{BA4BE185-2500-40AC-93BC-FA5A8E3B0BD7}" destId="{706C2D6A-3C49-42F1-A489-CA7D3E399867}" srcOrd="5" destOrd="0" presId="urn:microsoft.com/office/officeart/2005/8/layout/cycle2"/>
    <dgm:cxn modelId="{C44E91F9-B681-43DF-B302-5A6DDB950B2D}" type="presParOf" srcId="{706C2D6A-3C49-42F1-A489-CA7D3E399867}" destId="{F4431291-C20B-4D82-9924-E5C43C9A222D}" srcOrd="0" destOrd="0" presId="urn:microsoft.com/office/officeart/2005/8/layout/cycle2"/>
    <dgm:cxn modelId="{8BEAA556-816B-43C7-AF63-C410A6BE0C33}" type="presParOf" srcId="{BA4BE185-2500-40AC-93BC-FA5A8E3B0BD7}" destId="{08115D28-F0B8-4B65-AECC-8BE0F570AFEE}" srcOrd="6" destOrd="0" presId="urn:microsoft.com/office/officeart/2005/8/layout/cycle2"/>
    <dgm:cxn modelId="{6084EE50-0E92-4985-A999-C97E68274388}" type="presParOf" srcId="{BA4BE185-2500-40AC-93BC-FA5A8E3B0BD7}" destId="{B7CA6BB9-A73E-4886-8D8D-570620D82B5C}" srcOrd="7" destOrd="0" presId="urn:microsoft.com/office/officeart/2005/8/layout/cycle2"/>
    <dgm:cxn modelId="{BBC3231A-67A8-4515-8A28-72AAE255ADDC}" type="presParOf" srcId="{B7CA6BB9-A73E-4886-8D8D-570620D82B5C}" destId="{44E916C1-920D-42FC-80F2-903FDC5360C4}" srcOrd="0" destOrd="0" presId="urn:microsoft.com/office/officeart/2005/8/layout/cycle2"/>
    <dgm:cxn modelId="{2D6D5628-AD33-409B-86C0-E43241E016D5}" type="presParOf" srcId="{BA4BE185-2500-40AC-93BC-FA5A8E3B0BD7}" destId="{67814E80-BFEB-4991-9CDA-BAC7CB6C61FA}" srcOrd="8" destOrd="0" presId="urn:microsoft.com/office/officeart/2005/8/layout/cycle2"/>
    <dgm:cxn modelId="{8267FC06-5286-498A-8EE1-79C25BA44EFD}" type="presParOf" srcId="{BA4BE185-2500-40AC-93BC-FA5A8E3B0BD7}" destId="{4BE4D0C9-3B45-4A65-A803-4052A7B43E63}" srcOrd="9" destOrd="0" presId="urn:microsoft.com/office/officeart/2005/8/layout/cycle2"/>
    <dgm:cxn modelId="{6DDE4667-58DD-490E-9FEB-FA1D9705EF96}" type="presParOf" srcId="{4BE4D0C9-3B45-4A65-A803-4052A7B43E63}" destId="{3E2791AC-8A01-4C45-9261-50F5FC59698B}" srcOrd="0" destOrd="0" presId="urn:microsoft.com/office/officeart/2005/8/layout/cycle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A15D461-878E-4C01-B1E1-ECE55861203F}" type="doc">
      <dgm:prSet loTypeId="urn:microsoft.com/office/officeart/2005/8/layout/cycle7" loCatId="cycle" qsTypeId="urn:microsoft.com/office/officeart/2005/8/quickstyle/simple1" qsCatId="simple" csTypeId="urn:microsoft.com/office/officeart/2005/8/colors/accent1_2" csCatId="accent1" phldr="1"/>
      <dgm:spPr/>
      <dgm:t>
        <a:bodyPr/>
        <a:lstStyle/>
        <a:p>
          <a:endParaRPr lang="en-US"/>
        </a:p>
      </dgm:t>
    </dgm:pt>
    <dgm:pt modelId="{D0DAB7FA-ED51-4BFF-A825-016288A99CA8}">
      <dgm:prSet phldrT="[Text]"/>
      <dgm:spPr/>
      <dgm:t>
        <a:bodyPr/>
        <a:lstStyle/>
        <a:p>
          <a:r>
            <a:rPr lang="en-US" dirty="0"/>
            <a:t>Principal Investigator</a:t>
          </a:r>
        </a:p>
      </dgm:t>
    </dgm:pt>
    <dgm:pt modelId="{586F259D-6D31-45D6-A659-2FFD634EB7C6}" type="parTrans" cxnId="{08C1C00C-AF0C-401A-AD36-0E1C9C21DE8C}">
      <dgm:prSet/>
      <dgm:spPr/>
      <dgm:t>
        <a:bodyPr/>
        <a:lstStyle/>
        <a:p>
          <a:endParaRPr lang="en-US"/>
        </a:p>
      </dgm:t>
    </dgm:pt>
    <dgm:pt modelId="{1A2543A8-7C00-4B12-A2E0-A956B5636FC8}" type="sibTrans" cxnId="{08C1C00C-AF0C-401A-AD36-0E1C9C21DE8C}">
      <dgm:prSet/>
      <dgm:spPr/>
      <dgm:t>
        <a:bodyPr/>
        <a:lstStyle/>
        <a:p>
          <a:endParaRPr lang="en-US"/>
        </a:p>
      </dgm:t>
    </dgm:pt>
    <dgm:pt modelId="{0D77AC45-C987-44E2-8ADC-B42EE1775AF8}">
      <dgm:prSet phldrT="[Text]"/>
      <dgm:spPr/>
      <dgm:t>
        <a:bodyPr/>
        <a:lstStyle/>
        <a:p>
          <a:r>
            <a:rPr lang="en-US" dirty="0"/>
            <a:t>Departmental Administrator</a:t>
          </a:r>
        </a:p>
      </dgm:t>
    </dgm:pt>
    <dgm:pt modelId="{5DA35EDF-03F7-4266-88B7-66930591E39C}" type="parTrans" cxnId="{3FA50CC5-8111-433A-8751-5AE9ED31941F}">
      <dgm:prSet/>
      <dgm:spPr/>
      <dgm:t>
        <a:bodyPr/>
        <a:lstStyle/>
        <a:p>
          <a:endParaRPr lang="en-US"/>
        </a:p>
      </dgm:t>
    </dgm:pt>
    <dgm:pt modelId="{32FA58F1-D890-4067-912C-4F03CD665F0A}" type="sibTrans" cxnId="{3FA50CC5-8111-433A-8751-5AE9ED31941F}">
      <dgm:prSet/>
      <dgm:spPr/>
      <dgm:t>
        <a:bodyPr/>
        <a:lstStyle/>
        <a:p>
          <a:endParaRPr lang="en-US"/>
        </a:p>
      </dgm:t>
    </dgm:pt>
    <dgm:pt modelId="{056D29D1-6F1F-4255-A959-0A85F41B07BA}">
      <dgm:prSet phldrT="[Text]"/>
      <dgm:spPr/>
      <dgm:t>
        <a:bodyPr/>
        <a:lstStyle/>
        <a:p>
          <a:r>
            <a:rPr lang="en-US" dirty="0"/>
            <a:t>Sponsored Programs Administration</a:t>
          </a:r>
        </a:p>
      </dgm:t>
    </dgm:pt>
    <dgm:pt modelId="{88E72819-ABB3-463F-B50F-4842564CDD8C}" type="parTrans" cxnId="{5AC23CB1-5C2B-45C1-BCE4-62CE5F439E79}">
      <dgm:prSet/>
      <dgm:spPr/>
      <dgm:t>
        <a:bodyPr/>
        <a:lstStyle/>
        <a:p>
          <a:endParaRPr lang="en-US"/>
        </a:p>
      </dgm:t>
    </dgm:pt>
    <dgm:pt modelId="{6D511DA0-5B64-445B-80FE-D5ECC711B72D}" type="sibTrans" cxnId="{5AC23CB1-5C2B-45C1-BCE4-62CE5F439E79}">
      <dgm:prSet/>
      <dgm:spPr/>
      <dgm:t>
        <a:bodyPr/>
        <a:lstStyle/>
        <a:p>
          <a:endParaRPr lang="en-US"/>
        </a:p>
      </dgm:t>
    </dgm:pt>
    <dgm:pt modelId="{20530A0A-E590-4C5D-81A1-5AE1DD04F156}">
      <dgm:prSet phldrT="[Text]"/>
      <dgm:spPr/>
      <dgm:t>
        <a:bodyPr/>
        <a:lstStyle/>
        <a:p>
          <a:r>
            <a:rPr lang="en-US" dirty="0"/>
            <a:t>Sponsored Programs Accounting</a:t>
          </a:r>
        </a:p>
      </dgm:t>
    </dgm:pt>
    <dgm:pt modelId="{181CF701-976F-42BC-855F-D50BDD8ADA36}" type="parTrans" cxnId="{B0EE50B1-2C84-4E68-9D46-069C71C602D9}">
      <dgm:prSet/>
      <dgm:spPr/>
      <dgm:t>
        <a:bodyPr/>
        <a:lstStyle/>
        <a:p>
          <a:endParaRPr lang="en-US"/>
        </a:p>
      </dgm:t>
    </dgm:pt>
    <dgm:pt modelId="{7601DBDA-B05D-41FE-9785-C1B3A06833CE}" type="sibTrans" cxnId="{B0EE50B1-2C84-4E68-9D46-069C71C602D9}">
      <dgm:prSet/>
      <dgm:spPr/>
      <dgm:t>
        <a:bodyPr/>
        <a:lstStyle/>
        <a:p>
          <a:endParaRPr lang="en-US"/>
        </a:p>
      </dgm:t>
    </dgm:pt>
    <dgm:pt modelId="{6682279D-4F25-4D5F-A4F2-13CC9EDA19DA}" type="pres">
      <dgm:prSet presAssocID="{FA15D461-878E-4C01-B1E1-ECE55861203F}" presName="Name0" presStyleCnt="0">
        <dgm:presLayoutVars>
          <dgm:dir/>
          <dgm:resizeHandles val="exact"/>
        </dgm:presLayoutVars>
      </dgm:prSet>
      <dgm:spPr/>
    </dgm:pt>
    <dgm:pt modelId="{8A01072E-EB81-4DEE-B685-E20DB3706513}" type="pres">
      <dgm:prSet presAssocID="{D0DAB7FA-ED51-4BFF-A825-016288A99CA8}" presName="node" presStyleLbl="node1" presStyleIdx="0" presStyleCnt="4">
        <dgm:presLayoutVars>
          <dgm:bulletEnabled val="1"/>
        </dgm:presLayoutVars>
      </dgm:prSet>
      <dgm:spPr/>
    </dgm:pt>
    <dgm:pt modelId="{F576E83D-9BF2-42EA-9137-A97DFF6C420B}" type="pres">
      <dgm:prSet presAssocID="{1A2543A8-7C00-4B12-A2E0-A956B5636FC8}" presName="sibTrans" presStyleLbl="sibTrans2D1" presStyleIdx="0" presStyleCnt="4"/>
      <dgm:spPr/>
    </dgm:pt>
    <dgm:pt modelId="{BEBD91E3-7082-4F3A-B057-9ECE800E6ECC}" type="pres">
      <dgm:prSet presAssocID="{1A2543A8-7C00-4B12-A2E0-A956B5636FC8}" presName="connectorText" presStyleLbl="sibTrans2D1" presStyleIdx="0" presStyleCnt="4"/>
      <dgm:spPr/>
    </dgm:pt>
    <dgm:pt modelId="{57AAFA36-82C1-44F0-BB84-2D3E5F821596}" type="pres">
      <dgm:prSet presAssocID="{0D77AC45-C987-44E2-8ADC-B42EE1775AF8}" presName="node" presStyleLbl="node1" presStyleIdx="1" presStyleCnt="4">
        <dgm:presLayoutVars>
          <dgm:bulletEnabled val="1"/>
        </dgm:presLayoutVars>
      </dgm:prSet>
      <dgm:spPr/>
    </dgm:pt>
    <dgm:pt modelId="{AE539896-C276-4DC7-8D53-31638CE1BBF7}" type="pres">
      <dgm:prSet presAssocID="{32FA58F1-D890-4067-912C-4F03CD665F0A}" presName="sibTrans" presStyleLbl="sibTrans2D1" presStyleIdx="1" presStyleCnt="4"/>
      <dgm:spPr/>
    </dgm:pt>
    <dgm:pt modelId="{27CE32E8-FF73-4CFE-BA19-2DD94DE6BB32}" type="pres">
      <dgm:prSet presAssocID="{32FA58F1-D890-4067-912C-4F03CD665F0A}" presName="connectorText" presStyleLbl="sibTrans2D1" presStyleIdx="1" presStyleCnt="4"/>
      <dgm:spPr/>
    </dgm:pt>
    <dgm:pt modelId="{B7F650AE-E424-410E-8AEF-65B4987281D6}" type="pres">
      <dgm:prSet presAssocID="{056D29D1-6F1F-4255-A959-0A85F41B07BA}" presName="node" presStyleLbl="node1" presStyleIdx="2" presStyleCnt="4">
        <dgm:presLayoutVars>
          <dgm:bulletEnabled val="1"/>
        </dgm:presLayoutVars>
      </dgm:prSet>
      <dgm:spPr/>
    </dgm:pt>
    <dgm:pt modelId="{BF8951A3-184F-4BA7-ACCA-6F931343B43F}" type="pres">
      <dgm:prSet presAssocID="{6D511DA0-5B64-445B-80FE-D5ECC711B72D}" presName="sibTrans" presStyleLbl="sibTrans2D1" presStyleIdx="2" presStyleCnt="4"/>
      <dgm:spPr/>
    </dgm:pt>
    <dgm:pt modelId="{806F4118-5AD3-4276-B894-98AC43E0CCD1}" type="pres">
      <dgm:prSet presAssocID="{6D511DA0-5B64-445B-80FE-D5ECC711B72D}" presName="connectorText" presStyleLbl="sibTrans2D1" presStyleIdx="2" presStyleCnt="4"/>
      <dgm:spPr/>
    </dgm:pt>
    <dgm:pt modelId="{469F29BD-CB73-4353-97C1-627E2955295D}" type="pres">
      <dgm:prSet presAssocID="{20530A0A-E590-4C5D-81A1-5AE1DD04F156}" presName="node" presStyleLbl="node1" presStyleIdx="3" presStyleCnt="4">
        <dgm:presLayoutVars>
          <dgm:bulletEnabled val="1"/>
        </dgm:presLayoutVars>
      </dgm:prSet>
      <dgm:spPr/>
    </dgm:pt>
    <dgm:pt modelId="{9C6B2253-6688-47FF-9C28-FC60F61D6415}" type="pres">
      <dgm:prSet presAssocID="{7601DBDA-B05D-41FE-9785-C1B3A06833CE}" presName="sibTrans" presStyleLbl="sibTrans2D1" presStyleIdx="3" presStyleCnt="4"/>
      <dgm:spPr/>
    </dgm:pt>
    <dgm:pt modelId="{B7F4B7E0-4E9F-4DC1-9931-B5C0958BCBBE}" type="pres">
      <dgm:prSet presAssocID="{7601DBDA-B05D-41FE-9785-C1B3A06833CE}" presName="connectorText" presStyleLbl="sibTrans2D1" presStyleIdx="3" presStyleCnt="4"/>
      <dgm:spPr/>
    </dgm:pt>
  </dgm:ptLst>
  <dgm:cxnLst>
    <dgm:cxn modelId="{F9C56B05-EE98-46F3-9466-37462B7E1396}" type="presOf" srcId="{32FA58F1-D890-4067-912C-4F03CD665F0A}" destId="{AE539896-C276-4DC7-8D53-31638CE1BBF7}" srcOrd="0" destOrd="0" presId="urn:microsoft.com/office/officeart/2005/8/layout/cycle7"/>
    <dgm:cxn modelId="{08C1C00C-AF0C-401A-AD36-0E1C9C21DE8C}" srcId="{FA15D461-878E-4C01-B1E1-ECE55861203F}" destId="{D0DAB7FA-ED51-4BFF-A825-016288A99CA8}" srcOrd="0" destOrd="0" parTransId="{586F259D-6D31-45D6-A659-2FFD634EB7C6}" sibTransId="{1A2543A8-7C00-4B12-A2E0-A956B5636FC8}"/>
    <dgm:cxn modelId="{48BE473D-14CE-46B3-9E8A-30FC4D4637DF}" type="presOf" srcId="{7601DBDA-B05D-41FE-9785-C1B3A06833CE}" destId="{9C6B2253-6688-47FF-9C28-FC60F61D6415}" srcOrd="0" destOrd="0" presId="urn:microsoft.com/office/officeart/2005/8/layout/cycle7"/>
    <dgm:cxn modelId="{C3126A3D-4C7B-4315-A734-972BE80A5E04}" type="presOf" srcId="{056D29D1-6F1F-4255-A959-0A85F41B07BA}" destId="{B7F650AE-E424-410E-8AEF-65B4987281D6}" srcOrd="0" destOrd="0" presId="urn:microsoft.com/office/officeart/2005/8/layout/cycle7"/>
    <dgm:cxn modelId="{73EA1B40-6DA4-45B0-BEB8-C875B6F5660E}" type="presOf" srcId="{1A2543A8-7C00-4B12-A2E0-A956B5636FC8}" destId="{F576E83D-9BF2-42EA-9137-A97DFF6C420B}" srcOrd="0" destOrd="0" presId="urn:microsoft.com/office/officeart/2005/8/layout/cycle7"/>
    <dgm:cxn modelId="{5B5BAD5C-DED0-48D0-8496-231EAFE16EE0}" type="presOf" srcId="{FA15D461-878E-4C01-B1E1-ECE55861203F}" destId="{6682279D-4F25-4D5F-A4F2-13CC9EDA19DA}" srcOrd="0" destOrd="0" presId="urn:microsoft.com/office/officeart/2005/8/layout/cycle7"/>
    <dgm:cxn modelId="{4DE14658-F8DF-4406-81D4-22370DFB0C0F}" type="presOf" srcId="{20530A0A-E590-4C5D-81A1-5AE1DD04F156}" destId="{469F29BD-CB73-4353-97C1-627E2955295D}" srcOrd="0" destOrd="0" presId="urn:microsoft.com/office/officeart/2005/8/layout/cycle7"/>
    <dgm:cxn modelId="{A51E4878-8AC6-4F99-8616-72DAADA5070E}" type="presOf" srcId="{1A2543A8-7C00-4B12-A2E0-A956B5636FC8}" destId="{BEBD91E3-7082-4F3A-B057-9ECE800E6ECC}" srcOrd="1" destOrd="0" presId="urn:microsoft.com/office/officeart/2005/8/layout/cycle7"/>
    <dgm:cxn modelId="{B09B5F8E-643E-4E71-B173-EB0C6B5F57CD}" type="presOf" srcId="{6D511DA0-5B64-445B-80FE-D5ECC711B72D}" destId="{806F4118-5AD3-4276-B894-98AC43E0CCD1}" srcOrd="1" destOrd="0" presId="urn:microsoft.com/office/officeart/2005/8/layout/cycle7"/>
    <dgm:cxn modelId="{5AC23CB1-5C2B-45C1-BCE4-62CE5F439E79}" srcId="{FA15D461-878E-4C01-B1E1-ECE55861203F}" destId="{056D29D1-6F1F-4255-A959-0A85F41B07BA}" srcOrd="2" destOrd="0" parTransId="{88E72819-ABB3-463F-B50F-4842564CDD8C}" sibTransId="{6D511DA0-5B64-445B-80FE-D5ECC711B72D}"/>
    <dgm:cxn modelId="{B0EE50B1-2C84-4E68-9D46-069C71C602D9}" srcId="{FA15D461-878E-4C01-B1E1-ECE55861203F}" destId="{20530A0A-E590-4C5D-81A1-5AE1DD04F156}" srcOrd="3" destOrd="0" parTransId="{181CF701-976F-42BC-855F-D50BDD8ADA36}" sibTransId="{7601DBDA-B05D-41FE-9785-C1B3A06833CE}"/>
    <dgm:cxn modelId="{40CCD9C1-99D5-4CCA-816F-DF6D30ED0BED}" type="presOf" srcId="{7601DBDA-B05D-41FE-9785-C1B3A06833CE}" destId="{B7F4B7E0-4E9F-4DC1-9931-B5C0958BCBBE}" srcOrd="1" destOrd="0" presId="urn:microsoft.com/office/officeart/2005/8/layout/cycle7"/>
    <dgm:cxn modelId="{3FA50CC5-8111-433A-8751-5AE9ED31941F}" srcId="{FA15D461-878E-4C01-B1E1-ECE55861203F}" destId="{0D77AC45-C987-44E2-8ADC-B42EE1775AF8}" srcOrd="1" destOrd="0" parTransId="{5DA35EDF-03F7-4266-88B7-66930591E39C}" sibTransId="{32FA58F1-D890-4067-912C-4F03CD665F0A}"/>
    <dgm:cxn modelId="{9F8B93C6-4183-4239-8A18-9EC30E17E2C1}" type="presOf" srcId="{32FA58F1-D890-4067-912C-4F03CD665F0A}" destId="{27CE32E8-FF73-4CFE-BA19-2DD94DE6BB32}" srcOrd="1" destOrd="0" presId="urn:microsoft.com/office/officeart/2005/8/layout/cycle7"/>
    <dgm:cxn modelId="{DD08DED3-CEB8-4FB9-9D09-6A47882277FF}" type="presOf" srcId="{D0DAB7FA-ED51-4BFF-A825-016288A99CA8}" destId="{8A01072E-EB81-4DEE-B685-E20DB3706513}" srcOrd="0" destOrd="0" presId="urn:microsoft.com/office/officeart/2005/8/layout/cycle7"/>
    <dgm:cxn modelId="{4B2DE8E2-6C2E-4CC4-8035-6405E53264D1}" type="presOf" srcId="{0D77AC45-C987-44E2-8ADC-B42EE1775AF8}" destId="{57AAFA36-82C1-44F0-BB84-2D3E5F821596}" srcOrd="0" destOrd="0" presId="urn:microsoft.com/office/officeart/2005/8/layout/cycle7"/>
    <dgm:cxn modelId="{31B356E3-1607-481C-ADE5-8B81302427B4}" type="presOf" srcId="{6D511DA0-5B64-445B-80FE-D5ECC711B72D}" destId="{BF8951A3-184F-4BA7-ACCA-6F931343B43F}" srcOrd="0" destOrd="0" presId="urn:microsoft.com/office/officeart/2005/8/layout/cycle7"/>
    <dgm:cxn modelId="{04FE38E3-B9B6-4645-A42A-7EB63A235154}" type="presParOf" srcId="{6682279D-4F25-4D5F-A4F2-13CC9EDA19DA}" destId="{8A01072E-EB81-4DEE-B685-E20DB3706513}" srcOrd="0" destOrd="0" presId="urn:microsoft.com/office/officeart/2005/8/layout/cycle7"/>
    <dgm:cxn modelId="{4B2D300E-B0EA-4B27-8D5E-1C9956C85143}" type="presParOf" srcId="{6682279D-4F25-4D5F-A4F2-13CC9EDA19DA}" destId="{F576E83D-9BF2-42EA-9137-A97DFF6C420B}" srcOrd="1" destOrd="0" presId="urn:microsoft.com/office/officeart/2005/8/layout/cycle7"/>
    <dgm:cxn modelId="{1534EAE4-7665-49B3-8FC9-20E05DC7BFB1}" type="presParOf" srcId="{F576E83D-9BF2-42EA-9137-A97DFF6C420B}" destId="{BEBD91E3-7082-4F3A-B057-9ECE800E6ECC}" srcOrd="0" destOrd="0" presId="urn:microsoft.com/office/officeart/2005/8/layout/cycle7"/>
    <dgm:cxn modelId="{D06A5624-E7F8-451A-B90D-625F5BDA7C34}" type="presParOf" srcId="{6682279D-4F25-4D5F-A4F2-13CC9EDA19DA}" destId="{57AAFA36-82C1-44F0-BB84-2D3E5F821596}" srcOrd="2" destOrd="0" presId="urn:microsoft.com/office/officeart/2005/8/layout/cycle7"/>
    <dgm:cxn modelId="{0160EDD5-5E0C-4CA7-944C-7D0CAB2DE3B9}" type="presParOf" srcId="{6682279D-4F25-4D5F-A4F2-13CC9EDA19DA}" destId="{AE539896-C276-4DC7-8D53-31638CE1BBF7}" srcOrd="3" destOrd="0" presId="urn:microsoft.com/office/officeart/2005/8/layout/cycle7"/>
    <dgm:cxn modelId="{A3221598-12CF-4C6F-BD7E-350D297E6D6B}" type="presParOf" srcId="{AE539896-C276-4DC7-8D53-31638CE1BBF7}" destId="{27CE32E8-FF73-4CFE-BA19-2DD94DE6BB32}" srcOrd="0" destOrd="0" presId="urn:microsoft.com/office/officeart/2005/8/layout/cycle7"/>
    <dgm:cxn modelId="{D79021F0-2EE3-4C25-81D4-89CF951B2538}" type="presParOf" srcId="{6682279D-4F25-4D5F-A4F2-13CC9EDA19DA}" destId="{B7F650AE-E424-410E-8AEF-65B4987281D6}" srcOrd="4" destOrd="0" presId="urn:microsoft.com/office/officeart/2005/8/layout/cycle7"/>
    <dgm:cxn modelId="{B7A071AE-8830-4402-B3FD-1005C99940B8}" type="presParOf" srcId="{6682279D-4F25-4D5F-A4F2-13CC9EDA19DA}" destId="{BF8951A3-184F-4BA7-ACCA-6F931343B43F}" srcOrd="5" destOrd="0" presId="urn:microsoft.com/office/officeart/2005/8/layout/cycle7"/>
    <dgm:cxn modelId="{322465E0-EB9B-4A59-9D2B-9B0821755C71}" type="presParOf" srcId="{BF8951A3-184F-4BA7-ACCA-6F931343B43F}" destId="{806F4118-5AD3-4276-B894-98AC43E0CCD1}" srcOrd="0" destOrd="0" presId="urn:microsoft.com/office/officeart/2005/8/layout/cycle7"/>
    <dgm:cxn modelId="{E2740AF8-E642-4DB9-AF9F-FC5CE3382F65}" type="presParOf" srcId="{6682279D-4F25-4D5F-A4F2-13CC9EDA19DA}" destId="{469F29BD-CB73-4353-97C1-627E2955295D}" srcOrd="6" destOrd="0" presId="urn:microsoft.com/office/officeart/2005/8/layout/cycle7"/>
    <dgm:cxn modelId="{0ED654BD-FBEE-45BB-A1AD-352E89DBAD12}" type="presParOf" srcId="{6682279D-4F25-4D5F-A4F2-13CC9EDA19DA}" destId="{9C6B2253-6688-47FF-9C28-FC60F61D6415}" srcOrd="7" destOrd="0" presId="urn:microsoft.com/office/officeart/2005/8/layout/cycle7"/>
    <dgm:cxn modelId="{A644C7C8-EE4E-472B-A9EF-CE60F06E3542}" type="presParOf" srcId="{9C6B2253-6688-47FF-9C28-FC60F61D6415}" destId="{B7F4B7E0-4E9F-4DC1-9931-B5C0958BCBBE}" srcOrd="0" destOrd="0" presId="urn:microsoft.com/office/officeart/2005/8/layout/cycle7"/>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C84CCB1-1495-4666-91A8-774E475B7CE4}">
      <dsp:nvSpPr>
        <dsp:cNvPr id="0" name=""/>
        <dsp:cNvSpPr/>
      </dsp:nvSpPr>
      <dsp:spPr>
        <a:xfrm>
          <a:off x="3026378" y="1376"/>
          <a:ext cx="1419242" cy="1419242"/>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US" sz="1600" b="1" kern="1200" dirty="0">
              <a:solidFill>
                <a:srgbClr val="92D050"/>
              </a:solidFill>
            </a:rPr>
            <a:t>Proposal Submission</a:t>
          </a:r>
        </a:p>
      </dsp:txBody>
      <dsp:txXfrm>
        <a:off x="3234221" y="209219"/>
        <a:ext cx="1003556" cy="1003556"/>
      </dsp:txXfrm>
    </dsp:sp>
    <dsp:sp modelId="{6DC07FCA-45EB-4700-940B-8694F5E5A5F0}">
      <dsp:nvSpPr>
        <dsp:cNvPr id="0" name=""/>
        <dsp:cNvSpPr/>
      </dsp:nvSpPr>
      <dsp:spPr>
        <a:xfrm rot="2160000">
          <a:off x="4400960" y="1091972"/>
          <a:ext cx="378090" cy="478994"/>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n-US" sz="1300" kern="1200"/>
        </a:p>
      </dsp:txBody>
      <dsp:txXfrm>
        <a:off x="4411791" y="1154436"/>
        <a:ext cx="264663" cy="287396"/>
      </dsp:txXfrm>
    </dsp:sp>
    <dsp:sp modelId="{E1A8EB0A-8EAC-467B-A8C9-844E3FABBCCB}">
      <dsp:nvSpPr>
        <dsp:cNvPr id="0" name=""/>
        <dsp:cNvSpPr/>
      </dsp:nvSpPr>
      <dsp:spPr>
        <a:xfrm>
          <a:off x="4751705" y="1254899"/>
          <a:ext cx="1419242" cy="1419242"/>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US" sz="1600" kern="1200" dirty="0"/>
            <a:t>Just in Time</a:t>
          </a:r>
        </a:p>
      </dsp:txBody>
      <dsp:txXfrm>
        <a:off x="4959548" y="1462742"/>
        <a:ext cx="1003556" cy="1003556"/>
      </dsp:txXfrm>
    </dsp:sp>
    <dsp:sp modelId="{BDAD53F1-BDD7-4C0B-BB54-7B069B19F905}">
      <dsp:nvSpPr>
        <dsp:cNvPr id="0" name=""/>
        <dsp:cNvSpPr/>
      </dsp:nvSpPr>
      <dsp:spPr>
        <a:xfrm rot="6480000">
          <a:off x="4946079" y="2728968"/>
          <a:ext cx="378090" cy="478994"/>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n-US" sz="1300" kern="1200"/>
        </a:p>
      </dsp:txBody>
      <dsp:txXfrm rot="10800000">
        <a:off x="5020318" y="2770829"/>
        <a:ext cx="264663" cy="287396"/>
      </dsp:txXfrm>
    </dsp:sp>
    <dsp:sp modelId="{D560FED4-6274-41F3-8EFC-BFD3A41B643C}">
      <dsp:nvSpPr>
        <dsp:cNvPr id="0" name=""/>
        <dsp:cNvSpPr/>
      </dsp:nvSpPr>
      <dsp:spPr>
        <a:xfrm>
          <a:off x="4092689" y="3283143"/>
          <a:ext cx="1419242" cy="1419242"/>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US" sz="1600" kern="1200" dirty="0"/>
            <a:t>Award Set-up</a:t>
          </a:r>
        </a:p>
      </dsp:txBody>
      <dsp:txXfrm>
        <a:off x="4300532" y="3490986"/>
        <a:ext cx="1003556" cy="1003556"/>
      </dsp:txXfrm>
    </dsp:sp>
    <dsp:sp modelId="{706C2D6A-3C49-42F1-A489-CA7D3E399867}">
      <dsp:nvSpPr>
        <dsp:cNvPr id="0" name=""/>
        <dsp:cNvSpPr/>
      </dsp:nvSpPr>
      <dsp:spPr>
        <a:xfrm rot="10800000">
          <a:off x="3557655" y="3753267"/>
          <a:ext cx="378090" cy="478994"/>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n-US" sz="1300" kern="1200"/>
        </a:p>
      </dsp:txBody>
      <dsp:txXfrm rot="10800000">
        <a:off x="3671082" y="3849066"/>
        <a:ext cx="264663" cy="287396"/>
      </dsp:txXfrm>
    </dsp:sp>
    <dsp:sp modelId="{08115D28-F0B8-4B65-AECC-8BE0F570AFEE}">
      <dsp:nvSpPr>
        <dsp:cNvPr id="0" name=""/>
        <dsp:cNvSpPr/>
      </dsp:nvSpPr>
      <dsp:spPr>
        <a:xfrm>
          <a:off x="1960068" y="3283143"/>
          <a:ext cx="1419242" cy="1419242"/>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US" sz="1600" kern="1200" dirty="0"/>
            <a:t>Post Award</a:t>
          </a:r>
        </a:p>
      </dsp:txBody>
      <dsp:txXfrm>
        <a:off x="2167911" y="3490986"/>
        <a:ext cx="1003556" cy="1003556"/>
      </dsp:txXfrm>
    </dsp:sp>
    <dsp:sp modelId="{B7CA6BB9-A73E-4886-8D8D-570620D82B5C}">
      <dsp:nvSpPr>
        <dsp:cNvPr id="0" name=""/>
        <dsp:cNvSpPr/>
      </dsp:nvSpPr>
      <dsp:spPr>
        <a:xfrm rot="15120000">
          <a:off x="2154442" y="2749322"/>
          <a:ext cx="378090" cy="478994"/>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n-US" sz="1300" kern="1200"/>
        </a:p>
      </dsp:txBody>
      <dsp:txXfrm rot="10800000">
        <a:off x="2228681" y="2899059"/>
        <a:ext cx="264663" cy="287396"/>
      </dsp:txXfrm>
    </dsp:sp>
    <dsp:sp modelId="{67814E80-BFEB-4991-9CDA-BAC7CB6C61FA}">
      <dsp:nvSpPr>
        <dsp:cNvPr id="0" name=""/>
        <dsp:cNvSpPr/>
      </dsp:nvSpPr>
      <dsp:spPr>
        <a:xfrm>
          <a:off x="1301052" y="1254899"/>
          <a:ext cx="1419242" cy="1419242"/>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US" sz="1600" b="1" kern="1200" dirty="0">
              <a:solidFill>
                <a:schemeClr val="accent2">
                  <a:lumMod val="40000"/>
                  <a:lumOff val="60000"/>
                </a:schemeClr>
              </a:solidFill>
            </a:rPr>
            <a:t>Closeout</a:t>
          </a:r>
        </a:p>
      </dsp:txBody>
      <dsp:txXfrm>
        <a:off x="1508895" y="1462742"/>
        <a:ext cx="1003556" cy="1003556"/>
      </dsp:txXfrm>
    </dsp:sp>
    <dsp:sp modelId="{4BE4D0C9-3B45-4A65-A803-4052A7B43E63}">
      <dsp:nvSpPr>
        <dsp:cNvPr id="0" name=""/>
        <dsp:cNvSpPr/>
      </dsp:nvSpPr>
      <dsp:spPr>
        <a:xfrm rot="17201666">
          <a:off x="2449945" y="2180257"/>
          <a:ext cx="1841011" cy="478994"/>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n-US" sz="1300" kern="1200"/>
        </a:p>
      </dsp:txBody>
      <dsp:txXfrm>
        <a:off x="2501154" y="2344877"/>
        <a:ext cx="1697313" cy="28739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A01072E-EB81-4DEE-B685-E20DB3706513}">
      <dsp:nvSpPr>
        <dsp:cNvPr id="0" name=""/>
        <dsp:cNvSpPr/>
      </dsp:nvSpPr>
      <dsp:spPr>
        <a:xfrm>
          <a:off x="3337916" y="1213"/>
          <a:ext cx="1858565" cy="92928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dirty="0"/>
            <a:t>Principal Investigator</a:t>
          </a:r>
        </a:p>
      </dsp:txBody>
      <dsp:txXfrm>
        <a:off x="3365134" y="28431"/>
        <a:ext cx="1804129" cy="874846"/>
      </dsp:txXfrm>
    </dsp:sp>
    <dsp:sp modelId="{F576E83D-9BF2-42EA-9137-A97DFF6C420B}">
      <dsp:nvSpPr>
        <dsp:cNvPr id="0" name=""/>
        <dsp:cNvSpPr/>
      </dsp:nvSpPr>
      <dsp:spPr>
        <a:xfrm rot="2700000">
          <a:off x="4675686" y="1195324"/>
          <a:ext cx="967214" cy="325248"/>
        </a:xfrm>
        <a:prstGeom prst="lef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n-US" sz="1300" kern="1200"/>
        </a:p>
      </dsp:txBody>
      <dsp:txXfrm>
        <a:off x="4773260" y="1260374"/>
        <a:ext cx="772066" cy="195148"/>
      </dsp:txXfrm>
    </dsp:sp>
    <dsp:sp modelId="{57AAFA36-82C1-44F0-BB84-2D3E5F821596}">
      <dsp:nvSpPr>
        <dsp:cNvPr id="0" name=""/>
        <dsp:cNvSpPr/>
      </dsp:nvSpPr>
      <dsp:spPr>
        <a:xfrm>
          <a:off x="5122104" y="1785401"/>
          <a:ext cx="1858565" cy="92928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dirty="0"/>
            <a:t>Departmental Administrator</a:t>
          </a:r>
        </a:p>
      </dsp:txBody>
      <dsp:txXfrm>
        <a:off x="5149322" y="1812619"/>
        <a:ext cx="1804129" cy="874846"/>
      </dsp:txXfrm>
    </dsp:sp>
    <dsp:sp modelId="{AE539896-C276-4DC7-8D53-31638CE1BBF7}">
      <dsp:nvSpPr>
        <dsp:cNvPr id="0" name=""/>
        <dsp:cNvSpPr/>
      </dsp:nvSpPr>
      <dsp:spPr>
        <a:xfrm rot="8100000">
          <a:off x="4675686" y="2979512"/>
          <a:ext cx="967214" cy="325248"/>
        </a:xfrm>
        <a:prstGeom prst="lef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n-US" sz="1300" kern="1200"/>
        </a:p>
      </dsp:txBody>
      <dsp:txXfrm rot="10800000">
        <a:off x="4773260" y="3044562"/>
        <a:ext cx="772066" cy="195148"/>
      </dsp:txXfrm>
    </dsp:sp>
    <dsp:sp modelId="{B7F650AE-E424-410E-8AEF-65B4987281D6}">
      <dsp:nvSpPr>
        <dsp:cNvPr id="0" name=""/>
        <dsp:cNvSpPr/>
      </dsp:nvSpPr>
      <dsp:spPr>
        <a:xfrm>
          <a:off x="3337916" y="3569589"/>
          <a:ext cx="1858565" cy="92928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dirty="0"/>
            <a:t>Sponsored Programs Administration</a:t>
          </a:r>
        </a:p>
      </dsp:txBody>
      <dsp:txXfrm>
        <a:off x="3365134" y="3596807"/>
        <a:ext cx="1804129" cy="874846"/>
      </dsp:txXfrm>
    </dsp:sp>
    <dsp:sp modelId="{BF8951A3-184F-4BA7-ACCA-6F931343B43F}">
      <dsp:nvSpPr>
        <dsp:cNvPr id="0" name=""/>
        <dsp:cNvSpPr/>
      </dsp:nvSpPr>
      <dsp:spPr>
        <a:xfrm rot="13500000">
          <a:off x="2891498" y="2979512"/>
          <a:ext cx="967214" cy="325248"/>
        </a:xfrm>
        <a:prstGeom prst="lef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n-US" sz="1300" kern="1200"/>
        </a:p>
      </dsp:txBody>
      <dsp:txXfrm rot="10800000">
        <a:off x="2989072" y="3044562"/>
        <a:ext cx="772066" cy="195148"/>
      </dsp:txXfrm>
    </dsp:sp>
    <dsp:sp modelId="{469F29BD-CB73-4353-97C1-627E2955295D}">
      <dsp:nvSpPr>
        <dsp:cNvPr id="0" name=""/>
        <dsp:cNvSpPr/>
      </dsp:nvSpPr>
      <dsp:spPr>
        <a:xfrm>
          <a:off x="1553728" y="1785401"/>
          <a:ext cx="1858565" cy="92928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dirty="0"/>
            <a:t>Sponsored Programs Accounting</a:t>
          </a:r>
        </a:p>
      </dsp:txBody>
      <dsp:txXfrm>
        <a:off x="1580946" y="1812619"/>
        <a:ext cx="1804129" cy="874846"/>
      </dsp:txXfrm>
    </dsp:sp>
    <dsp:sp modelId="{9C6B2253-6688-47FF-9C28-FC60F61D6415}">
      <dsp:nvSpPr>
        <dsp:cNvPr id="0" name=""/>
        <dsp:cNvSpPr/>
      </dsp:nvSpPr>
      <dsp:spPr>
        <a:xfrm rot="18900000">
          <a:off x="2891498" y="1195324"/>
          <a:ext cx="967214" cy="325248"/>
        </a:xfrm>
        <a:prstGeom prst="lef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n-US" sz="1300" kern="1200"/>
        </a:p>
      </dsp:txBody>
      <dsp:txXfrm>
        <a:off x="2989072" y="1260374"/>
        <a:ext cx="772066" cy="195148"/>
      </dsp:txXfrm>
    </dsp:sp>
  </dsp:spTree>
</dsp:drawing>
</file>

<file path=ppt/diagrams/layout1.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cycle7">
  <dgm:title val=""/>
  <dgm:desc val=""/>
  <dgm:catLst>
    <dgm:cat type="cycle" pri="6000"/>
  </dgm:catLst>
  <dgm:sampData>
    <dgm:dataModel>
      <dgm:ptLst>
        <dgm:pt modelId="0" type="doc"/>
        <dgm:pt modelId="1">
          <dgm:prSet phldr="1"/>
        </dgm:pt>
        <dgm:pt modelId="2">
          <dgm:prSet phldr="1"/>
        </dgm:pt>
        <dgm:pt modelId="3">
          <dgm:prSet phldr="1"/>
        </dgm:pt>
      </dgm:ptLst>
      <dgm:cxnLst>
        <dgm:cxn modelId="6" srcId="0" destId="1" srcOrd="0" destOrd="0"/>
        <dgm:cxn modelId="7" srcId="0" destId="2" srcOrd="1" destOrd="0"/>
        <dgm:cxn modelId="8" srcId="0" destId="3" srcOrd="2"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func="var" arg="dir" op="equ" val="norm">
        <dgm:alg type="cycle">
          <dgm:param type="stAng" val="0"/>
          <dgm:param type="spanAng" val="360"/>
        </dgm:alg>
      </dgm:if>
      <dgm:else name="Name3">
        <dgm:alg type="cycle">
          <dgm:param type="stAng" val="0"/>
          <dgm:param type="spanAng" val="-360"/>
        </dgm:alg>
      </dgm:else>
    </dgm:choose>
    <dgm:shape xmlns:r="http://schemas.openxmlformats.org/officeDocument/2006/relationships" r:blip="">
      <dgm:adjLst/>
    </dgm:shape>
    <dgm:presOf/>
    <dgm:constrLst>
      <dgm:constr type="diam" refType="w"/>
      <dgm:constr type="w" for="ch" ptType="node" refType="w"/>
      <dgm:constr type="primFontSz" for="ch" ptType="node" op="equ" val="65"/>
      <dgm:constr type="w" for="ch" forName="sibTrans" refType="w" refFor="ch" refPtType="node" op="equ" fact="0.35"/>
      <dgm:constr type="connDist" for="ch" forName="sibTrans" op="equ"/>
      <dgm:constr type="primFontSz" for="des" forName="connectorText" op="equ" val="55"/>
      <dgm:constr type="primFontSz" for="des" forName="connectorText" refType="primFontSz" refFor="ch" refPtType="node" op="lte" fact="0.8"/>
      <dgm:constr type="sibSp" refType="w" refFor="ch" refPtType="node" op="equ" fact="0.65"/>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4">
        <dgm:if name="Name5" axis="par ch" ptType="doc node" func="cnt" op="gt" val="1">
          <dgm:forEach name="sibTransForEach" axis="followSib" ptType="sibTrans" hideLastTrans="0" cnt="1">
            <dgm:layoutNode name="sibTrans">
              <dgm:choose name="Name6">
                <dgm:if name="Name7" axis="par ch" ptType="doc node" func="posEven" op="equ" val="1">
                  <dgm:alg type="conn">
                    <dgm:param type="begPts" val="radial"/>
                    <dgm:param type="endPts" val="radial"/>
                    <dgm:param type="begSty" val="arr"/>
                    <dgm:param type="endSty" val="arr"/>
                  </dgm:alg>
                </dgm:if>
                <dgm:else name="Name8">
                  <dgm:alg type="conn">
                    <dgm:param type="begPts" val="auto"/>
                    <dgm:param type="endPts" val="auto"/>
                    <dgm:param type="begSty" val="arr"/>
                    <dgm:param type="endSty" val="arr"/>
                  </dgm:alg>
                </dgm:else>
              </dgm:choose>
              <dgm:shape xmlns:r="http://schemas.openxmlformats.org/officeDocument/2006/relationships" type="conn" r:blip="">
                <dgm:adjLst/>
              </dgm:shape>
              <dgm:presOf axis="self"/>
              <dgm:constrLst>
                <dgm:constr type="h" refType="w" fact="0.5"/>
                <dgm:constr type="connDist"/>
                <dgm:constr type="begPad" refType="connDist" fact="0.1"/>
                <dgm:constr type="endPad" refType="connDist" fact="0.1"/>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9"/>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3170583" cy="480388"/>
          </a:xfrm>
          <a:prstGeom prst="rect">
            <a:avLst/>
          </a:prstGeom>
        </p:spPr>
        <p:txBody>
          <a:bodyPr vert="horz" lIns="94837" tIns="47418" rIns="94837" bIns="47418" rtlCol="0"/>
          <a:lstStyle>
            <a:lvl1pPr algn="l">
              <a:defRPr sz="1200"/>
            </a:lvl1pPr>
          </a:lstStyle>
          <a:p>
            <a:endParaRPr lang="en-US"/>
          </a:p>
        </p:txBody>
      </p:sp>
      <p:sp>
        <p:nvSpPr>
          <p:cNvPr id="3" name="Date Placeholder 2"/>
          <p:cNvSpPr>
            <a:spLocks noGrp="1"/>
          </p:cNvSpPr>
          <p:nvPr>
            <p:ph type="dt" sz="quarter" idx="1"/>
          </p:nvPr>
        </p:nvSpPr>
        <p:spPr>
          <a:xfrm>
            <a:off x="4142963" y="0"/>
            <a:ext cx="3170583" cy="480388"/>
          </a:xfrm>
          <a:prstGeom prst="rect">
            <a:avLst/>
          </a:prstGeom>
        </p:spPr>
        <p:txBody>
          <a:bodyPr vert="horz" lIns="94837" tIns="47418" rIns="94837" bIns="47418" rtlCol="0"/>
          <a:lstStyle>
            <a:lvl1pPr algn="r">
              <a:defRPr sz="1200"/>
            </a:lvl1pPr>
          </a:lstStyle>
          <a:p>
            <a:fld id="{56B87CCA-15C5-46E8-835E-8B599E4011F0}" type="datetimeFigureOut">
              <a:rPr lang="en-US" smtClean="0"/>
              <a:t>6/24/2026</a:t>
            </a:fld>
            <a:endParaRPr lang="en-US"/>
          </a:p>
        </p:txBody>
      </p:sp>
      <p:sp>
        <p:nvSpPr>
          <p:cNvPr id="4" name="Footer Placeholder 3"/>
          <p:cNvSpPr>
            <a:spLocks noGrp="1"/>
          </p:cNvSpPr>
          <p:nvPr>
            <p:ph type="ftr" sz="quarter" idx="2"/>
          </p:nvPr>
        </p:nvSpPr>
        <p:spPr>
          <a:xfrm>
            <a:off x="1" y="9119173"/>
            <a:ext cx="3170583" cy="480388"/>
          </a:xfrm>
          <a:prstGeom prst="rect">
            <a:avLst/>
          </a:prstGeom>
        </p:spPr>
        <p:txBody>
          <a:bodyPr vert="horz" lIns="94837" tIns="47418" rIns="94837" bIns="47418" rtlCol="0" anchor="b"/>
          <a:lstStyle>
            <a:lvl1pPr algn="l">
              <a:defRPr sz="1200"/>
            </a:lvl1pPr>
          </a:lstStyle>
          <a:p>
            <a:endParaRPr lang="en-US"/>
          </a:p>
        </p:txBody>
      </p:sp>
      <p:sp>
        <p:nvSpPr>
          <p:cNvPr id="5" name="Slide Number Placeholder 4"/>
          <p:cNvSpPr>
            <a:spLocks noGrp="1"/>
          </p:cNvSpPr>
          <p:nvPr>
            <p:ph type="sldNum" sz="quarter" idx="3"/>
          </p:nvPr>
        </p:nvSpPr>
        <p:spPr>
          <a:xfrm>
            <a:off x="4142963" y="9119173"/>
            <a:ext cx="3170583" cy="480388"/>
          </a:xfrm>
          <a:prstGeom prst="rect">
            <a:avLst/>
          </a:prstGeom>
        </p:spPr>
        <p:txBody>
          <a:bodyPr vert="horz" lIns="94837" tIns="47418" rIns="94837" bIns="47418" rtlCol="0" anchor="b"/>
          <a:lstStyle>
            <a:lvl1pPr algn="r">
              <a:defRPr sz="1200"/>
            </a:lvl1pPr>
          </a:lstStyle>
          <a:p>
            <a:fld id="{02FCE601-38A6-4CA4-987D-6F28DE2215DF}" type="slidenum">
              <a:rPr lang="en-US" smtClean="0"/>
              <a:t>‹#›</a:t>
            </a:fld>
            <a:endParaRPr lang="en-US"/>
          </a:p>
        </p:txBody>
      </p:sp>
    </p:spTree>
    <p:extLst>
      <p:ext uri="{BB962C8B-B14F-4D97-AF65-F5344CB8AC3E}">
        <p14:creationId xmlns:p14="http://schemas.microsoft.com/office/powerpoint/2010/main" val="179382380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0060"/>
          </a:xfrm>
          <a:prstGeom prst="rect">
            <a:avLst/>
          </a:prstGeom>
        </p:spPr>
        <p:txBody>
          <a:bodyPr vert="horz" lIns="96639" tIns="48320" rIns="96639" bIns="48320" rtlCol="0"/>
          <a:lstStyle>
            <a:lvl1pPr algn="l">
              <a:defRPr sz="1200"/>
            </a:lvl1pPr>
          </a:lstStyle>
          <a:p>
            <a:endParaRPr lang="en-US"/>
          </a:p>
        </p:txBody>
      </p:sp>
      <p:sp>
        <p:nvSpPr>
          <p:cNvPr id="3" name="Date Placeholder 2"/>
          <p:cNvSpPr>
            <a:spLocks noGrp="1"/>
          </p:cNvSpPr>
          <p:nvPr>
            <p:ph type="dt" idx="1"/>
          </p:nvPr>
        </p:nvSpPr>
        <p:spPr>
          <a:xfrm>
            <a:off x="4143587" y="0"/>
            <a:ext cx="3169920" cy="480060"/>
          </a:xfrm>
          <a:prstGeom prst="rect">
            <a:avLst/>
          </a:prstGeom>
        </p:spPr>
        <p:txBody>
          <a:bodyPr vert="horz" lIns="96639" tIns="48320" rIns="96639" bIns="48320" rtlCol="0"/>
          <a:lstStyle>
            <a:lvl1pPr algn="r">
              <a:defRPr sz="1200"/>
            </a:lvl1pPr>
          </a:lstStyle>
          <a:p>
            <a:fld id="{1678BC29-4BC8-458B-9ADE-03B060C7AA24}" type="datetimeFigureOut">
              <a:rPr lang="en-US" smtClean="0"/>
              <a:t>6/24/2026</a:t>
            </a:fld>
            <a:endParaRPr lang="en-US"/>
          </a:p>
        </p:txBody>
      </p:sp>
      <p:sp>
        <p:nvSpPr>
          <p:cNvPr id="4" name="Slide Image Placeholder 3"/>
          <p:cNvSpPr>
            <a:spLocks noGrp="1" noRot="1" noChangeAspect="1"/>
          </p:cNvSpPr>
          <p:nvPr>
            <p:ph type="sldImg" idx="2"/>
          </p:nvPr>
        </p:nvSpPr>
        <p:spPr>
          <a:xfrm>
            <a:off x="1257300" y="719138"/>
            <a:ext cx="4800600" cy="3600450"/>
          </a:xfrm>
          <a:prstGeom prst="rect">
            <a:avLst/>
          </a:prstGeom>
          <a:noFill/>
          <a:ln w="12700">
            <a:solidFill>
              <a:prstClr val="black"/>
            </a:solidFill>
          </a:ln>
        </p:spPr>
        <p:txBody>
          <a:bodyPr vert="horz" lIns="96639" tIns="48320" rIns="96639" bIns="48320" rtlCol="0" anchor="ctr"/>
          <a:lstStyle/>
          <a:p>
            <a:endParaRPr lang="en-US"/>
          </a:p>
        </p:txBody>
      </p:sp>
      <p:sp>
        <p:nvSpPr>
          <p:cNvPr id="5" name="Notes Placeholder 4"/>
          <p:cNvSpPr>
            <a:spLocks noGrp="1"/>
          </p:cNvSpPr>
          <p:nvPr>
            <p:ph type="body" sz="quarter" idx="3"/>
          </p:nvPr>
        </p:nvSpPr>
        <p:spPr>
          <a:xfrm>
            <a:off x="731520" y="4560570"/>
            <a:ext cx="5852160" cy="4320540"/>
          </a:xfrm>
          <a:prstGeom prst="rect">
            <a:avLst/>
          </a:prstGeom>
        </p:spPr>
        <p:txBody>
          <a:bodyPr vert="horz" lIns="96639" tIns="48320" rIns="96639" bIns="483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119474"/>
            <a:ext cx="3169920" cy="480060"/>
          </a:xfrm>
          <a:prstGeom prst="rect">
            <a:avLst/>
          </a:prstGeom>
        </p:spPr>
        <p:txBody>
          <a:bodyPr vert="horz" lIns="96639" tIns="48320" rIns="96639" bIns="48320" rtlCol="0" anchor="b"/>
          <a:lstStyle>
            <a:lvl1pPr algn="l">
              <a:defRPr sz="1200"/>
            </a:lvl1pPr>
          </a:lstStyle>
          <a:p>
            <a:endParaRPr lang="en-US"/>
          </a:p>
        </p:txBody>
      </p:sp>
      <p:sp>
        <p:nvSpPr>
          <p:cNvPr id="7" name="Slide Number Placeholder 6"/>
          <p:cNvSpPr>
            <a:spLocks noGrp="1"/>
          </p:cNvSpPr>
          <p:nvPr>
            <p:ph type="sldNum" sz="quarter" idx="5"/>
          </p:nvPr>
        </p:nvSpPr>
        <p:spPr>
          <a:xfrm>
            <a:off x="4143587" y="9119474"/>
            <a:ext cx="3169920" cy="480060"/>
          </a:xfrm>
          <a:prstGeom prst="rect">
            <a:avLst/>
          </a:prstGeom>
        </p:spPr>
        <p:txBody>
          <a:bodyPr vert="horz" lIns="96639" tIns="48320" rIns="96639" bIns="48320" rtlCol="0" anchor="b"/>
          <a:lstStyle>
            <a:lvl1pPr algn="r">
              <a:defRPr sz="1200"/>
            </a:lvl1pPr>
          </a:lstStyle>
          <a:p>
            <a:fld id="{CAE01CBB-015A-410D-9668-32D191921140}" type="slidenum">
              <a:rPr lang="en-US" smtClean="0"/>
              <a:t>‹#›</a:t>
            </a:fld>
            <a:endParaRPr lang="en-US"/>
          </a:p>
        </p:txBody>
      </p:sp>
    </p:spTree>
    <p:extLst>
      <p:ext uri="{BB962C8B-B14F-4D97-AF65-F5344CB8AC3E}">
        <p14:creationId xmlns:p14="http://schemas.microsoft.com/office/powerpoint/2010/main" val="33985781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AE01CBB-015A-410D-9668-32D191921140}" type="slidenum">
              <a:rPr lang="en-US" smtClean="0">
                <a:solidFill>
                  <a:prstClr val="black"/>
                </a:solidFill>
              </a:rPr>
              <a:pPr/>
              <a:t>1</a:t>
            </a:fld>
            <a:endParaRPr lang="en-US">
              <a:solidFill>
                <a:prstClr val="black"/>
              </a:solidFill>
            </a:endParaRPr>
          </a:p>
        </p:txBody>
      </p:sp>
    </p:spTree>
    <p:extLst>
      <p:ext uri="{BB962C8B-B14F-4D97-AF65-F5344CB8AC3E}">
        <p14:creationId xmlns:p14="http://schemas.microsoft.com/office/powerpoint/2010/main" val="17991589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AE01CBB-015A-410D-9668-32D191921140}" type="slidenum">
              <a:rPr lang="en-US" smtClean="0"/>
              <a:t>8</a:t>
            </a:fld>
            <a:endParaRPr lang="en-US"/>
          </a:p>
        </p:txBody>
      </p:sp>
    </p:spTree>
    <p:extLst>
      <p:ext uri="{BB962C8B-B14F-4D97-AF65-F5344CB8AC3E}">
        <p14:creationId xmlns:p14="http://schemas.microsoft.com/office/powerpoint/2010/main" val="22396110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74C857-5DE7-135C-91E8-427F8D8A83B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9F37E75-55CA-CAC6-FD32-F022CA18EB7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3EDD5C5-8F63-56C9-F060-07983F74E062}"/>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b="1" i="0">
              <a:solidFill>
                <a:srgbClr val="48677E"/>
              </a:solidFill>
              <a:effectLst/>
              <a:latin typeface="ubuntubold"/>
            </a:endParaRPr>
          </a:p>
        </p:txBody>
      </p:sp>
    </p:spTree>
    <p:extLst>
      <p:ext uri="{BB962C8B-B14F-4D97-AF65-F5344CB8AC3E}">
        <p14:creationId xmlns:p14="http://schemas.microsoft.com/office/powerpoint/2010/main" val="8124404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Tx/>
              <a:buNone/>
            </a:pPr>
            <a:endParaRPr lang="en-US" baseline="0" dirty="0"/>
          </a:p>
          <a:p>
            <a:pPr marL="0" indent="0">
              <a:buFontTx/>
              <a:buNone/>
            </a:pPr>
            <a:endParaRPr lang="en-US" baseline="0" dirty="0"/>
          </a:p>
        </p:txBody>
      </p:sp>
      <p:sp>
        <p:nvSpPr>
          <p:cNvPr id="4" name="Slide Number Placeholder 3"/>
          <p:cNvSpPr>
            <a:spLocks noGrp="1"/>
          </p:cNvSpPr>
          <p:nvPr>
            <p:ph type="sldNum" sz="quarter" idx="10"/>
          </p:nvPr>
        </p:nvSpPr>
        <p:spPr/>
        <p:txBody>
          <a:bodyPr/>
          <a:lstStyle/>
          <a:p>
            <a:fld id="{CAE01CBB-015A-410D-9668-32D191921140}" type="slidenum">
              <a:rPr lang="en-US" smtClean="0"/>
              <a:t>10</a:t>
            </a:fld>
            <a:endParaRPr lang="en-US"/>
          </a:p>
        </p:txBody>
      </p:sp>
    </p:spTree>
    <p:extLst>
      <p:ext uri="{BB962C8B-B14F-4D97-AF65-F5344CB8AC3E}">
        <p14:creationId xmlns:p14="http://schemas.microsoft.com/office/powerpoint/2010/main" val="25851575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DE3E12-495D-714B-9418-941EA1A6225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C8BA631-119C-39E3-F41A-0B5DE91B584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23F04D6-00E8-EB05-D965-BBF2833AAC14}"/>
              </a:ext>
            </a:extLst>
          </p:cNvPr>
          <p:cNvSpPr>
            <a:spLocks noGrp="1"/>
          </p:cNvSpPr>
          <p:nvPr>
            <p:ph type="body" idx="1"/>
          </p:nvPr>
        </p:nvSpPr>
        <p:spPr/>
        <p:txBody>
          <a:bodyPr/>
          <a:lstStyle/>
          <a:p>
            <a:endParaRPr lang="en-US"/>
          </a:p>
        </p:txBody>
      </p:sp>
    </p:spTree>
    <p:extLst>
      <p:ext uri="{BB962C8B-B14F-4D97-AF65-F5344CB8AC3E}">
        <p14:creationId xmlns:p14="http://schemas.microsoft.com/office/powerpoint/2010/main" val="6903538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D0AC97-93A5-205C-9180-5C4DFFB051D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E6EA866-3EF9-2DD5-8250-A7C1FD4CCC5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3379465-9765-2B1F-F3DC-529022407446}"/>
              </a:ext>
            </a:extLst>
          </p:cNvPr>
          <p:cNvSpPr>
            <a:spLocks noGrp="1"/>
          </p:cNvSpPr>
          <p:nvPr>
            <p:ph type="body" idx="1"/>
          </p:nvPr>
        </p:nvSpPr>
        <p:spPr/>
        <p:txBody>
          <a:bodyPr/>
          <a:lstStyle/>
          <a:p>
            <a:pPr marL="0" indent="0">
              <a:buFontTx/>
              <a:buNone/>
            </a:pPr>
            <a:endParaRPr lang="en-US" baseline="0" dirty="0"/>
          </a:p>
        </p:txBody>
      </p:sp>
      <p:sp>
        <p:nvSpPr>
          <p:cNvPr id="4" name="Slide Number Placeholder 3">
            <a:extLst>
              <a:ext uri="{FF2B5EF4-FFF2-40B4-BE49-F238E27FC236}">
                <a16:creationId xmlns:a16="http://schemas.microsoft.com/office/drawing/2014/main" id="{F0281552-DC84-0DF1-CE8E-8BDF20CEECED}"/>
              </a:ext>
            </a:extLst>
          </p:cNvPr>
          <p:cNvSpPr>
            <a:spLocks noGrp="1"/>
          </p:cNvSpPr>
          <p:nvPr>
            <p:ph type="sldNum" sz="quarter" idx="10"/>
          </p:nvPr>
        </p:nvSpPr>
        <p:spPr/>
        <p:txBody>
          <a:bodyPr/>
          <a:lstStyle/>
          <a:p>
            <a:fld id="{CAE01CBB-015A-410D-9668-32D191921140}" type="slidenum">
              <a:rPr lang="en-US" smtClean="0"/>
              <a:t>12</a:t>
            </a:fld>
            <a:endParaRPr lang="en-US"/>
          </a:p>
        </p:txBody>
      </p:sp>
    </p:spTree>
    <p:extLst>
      <p:ext uri="{BB962C8B-B14F-4D97-AF65-F5344CB8AC3E}">
        <p14:creationId xmlns:p14="http://schemas.microsoft.com/office/powerpoint/2010/main" val="11090082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Tx/>
              <a:buNone/>
            </a:pPr>
            <a:endParaRPr lang="en-US" baseline="0" dirty="0"/>
          </a:p>
        </p:txBody>
      </p:sp>
      <p:sp>
        <p:nvSpPr>
          <p:cNvPr id="4" name="Slide Number Placeholder 3"/>
          <p:cNvSpPr>
            <a:spLocks noGrp="1"/>
          </p:cNvSpPr>
          <p:nvPr>
            <p:ph type="sldNum" sz="quarter" idx="10"/>
          </p:nvPr>
        </p:nvSpPr>
        <p:spPr/>
        <p:txBody>
          <a:bodyPr/>
          <a:lstStyle/>
          <a:p>
            <a:fld id="{CAE01CBB-015A-410D-9668-32D191921140}" type="slidenum">
              <a:rPr lang="en-US" smtClean="0"/>
              <a:t>13</a:t>
            </a:fld>
            <a:endParaRPr lang="en-US"/>
          </a:p>
        </p:txBody>
      </p:sp>
    </p:spTree>
    <p:extLst>
      <p:ext uri="{BB962C8B-B14F-4D97-AF65-F5344CB8AC3E}">
        <p14:creationId xmlns:p14="http://schemas.microsoft.com/office/powerpoint/2010/main" val="11747819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Tx/>
              <a:buNone/>
            </a:pPr>
            <a:endParaRPr lang="en-US" baseline="0" dirty="0"/>
          </a:p>
        </p:txBody>
      </p:sp>
      <p:sp>
        <p:nvSpPr>
          <p:cNvPr id="4" name="Slide Number Placeholder 3"/>
          <p:cNvSpPr>
            <a:spLocks noGrp="1"/>
          </p:cNvSpPr>
          <p:nvPr>
            <p:ph type="sldNum" sz="quarter" idx="10"/>
          </p:nvPr>
        </p:nvSpPr>
        <p:spPr/>
        <p:txBody>
          <a:bodyPr/>
          <a:lstStyle/>
          <a:p>
            <a:fld id="{CAE01CBB-015A-410D-9668-32D191921140}" type="slidenum">
              <a:rPr lang="en-US" smtClean="0"/>
              <a:t>14</a:t>
            </a:fld>
            <a:endParaRPr lang="en-US"/>
          </a:p>
        </p:txBody>
      </p:sp>
    </p:spTree>
    <p:extLst>
      <p:ext uri="{BB962C8B-B14F-4D97-AF65-F5344CB8AC3E}">
        <p14:creationId xmlns:p14="http://schemas.microsoft.com/office/powerpoint/2010/main" val="19666703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AE01CBB-015A-410D-9668-32D191921140}" type="slidenum">
              <a:rPr lang="en-US" smtClean="0"/>
              <a:t>15</a:t>
            </a:fld>
            <a:endParaRPr lang="en-US"/>
          </a:p>
        </p:txBody>
      </p:sp>
    </p:spTree>
    <p:extLst>
      <p:ext uri="{BB962C8B-B14F-4D97-AF65-F5344CB8AC3E}">
        <p14:creationId xmlns:p14="http://schemas.microsoft.com/office/powerpoint/2010/main" val="22251063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E32A9B-450E-CDF5-2306-1D5674505AF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0C2B535-8715-F18F-8C12-C332B44CC36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0A4501C-2A11-848C-D748-6D2E5DFB51D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81BD145-4BB4-951C-BC92-BEDD384F8152}"/>
              </a:ext>
            </a:extLst>
          </p:cNvPr>
          <p:cNvSpPr>
            <a:spLocks noGrp="1"/>
          </p:cNvSpPr>
          <p:nvPr>
            <p:ph type="sldNum" sz="quarter" idx="10"/>
          </p:nvPr>
        </p:nvSpPr>
        <p:spPr/>
        <p:txBody>
          <a:bodyPr/>
          <a:lstStyle/>
          <a:p>
            <a:fld id="{CAE01CBB-015A-410D-9668-32D191921140}" type="slidenum">
              <a:rPr lang="en-US" smtClean="0"/>
              <a:t>16</a:t>
            </a:fld>
            <a:endParaRPr lang="en-US"/>
          </a:p>
        </p:txBody>
      </p:sp>
    </p:spTree>
    <p:extLst>
      <p:ext uri="{BB962C8B-B14F-4D97-AF65-F5344CB8AC3E}">
        <p14:creationId xmlns:p14="http://schemas.microsoft.com/office/powerpoint/2010/main" val="29380580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C66473-DA66-048A-A77D-0C7803AFE41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EAF4260-E7B0-2B56-BA87-516FA44C041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848B9D5-B428-37F2-E3E7-46A80C7D6DE9}"/>
              </a:ext>
            </a:extLst>
          </p:cNvPr>
          <p:cNvSpPr>
            <a:spLocks noGrp="1"/>
          </p:cNvSpPr>
          <p:nvPr>
            <p:ph type="body" idx="1"/>
          </p:nvPr>
        </p:nvSpPr>
        <p:spPr/>
        <p:txBody>
          <a:bodyPr/>
          <a:lstStyle/>
          <a:p>
            <a:pPr marL="0" indent="0">
              <a:buFontTx/>
              <a:buNone/>
            </a:pPr>
            <a:endParaRPr lang="en-US" baseline="0" dirty="0"/>
          </a:p>
        </p:txBody>
      </p:sp>
      <p:sp>
        <p:nvSpPr>
          <p:cNvPr id="4" name="Slide Number Placeholder 3">
            <a:extLst>
              <a:ext uri="{FF2B5EF4-FFF2-40B4-BE49-F238E27FC236}">
                <a16:creationId xmlns:a16="http://schemas.microsoft.com/office/drawing/2014/main" id="{C56897EF-7FF8-A915-120D-C603BD17B591}"/>
              </a:ext>
            </a:extLst>
          </p:cNvPr>
          <p:cNvSpPr>
            <a:spLocks noGrp="1"/>
          </p:cNvSpPr>
          <p:nvPr>
            <p:ph type="sldNum" sz="quarter" idx="10"/>
          </p:nvPr>
        </p:nvSpPr>
        <p:spPr/>
        <p:txBody>
          <a:bodyPr/>
          <a:lstStyle/>
          <a:p>
            <a:fld id="{CAE01CBB-015A-410D-9668-32D191921140}" type="slidenum">
              <a:rPr lang="en-US" smtClean="0"/>
              <a:t>17</a:t>
            </a:fld>
            <a:endParaRPr lang="en-US"/>
          </a:p>
        </p:txBody>
      </p:sp>
    </p:spTree>
    <p:extLst>
      <p:ext uri="{BB962C8B-B14F-4D97-AF65-F5344CB8AC3E}">
        <p14:creationId xmlns:p14="http://schemas.microsoft.com/office/powerpoint/2010/main" val="181850322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4EE240-C416-BE65-A832-E3719735F36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4D35B4A-A252-6AE5-B47C-782E76B7272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B9FD965-4C89-3A7A-94BA-C97A9D9BA84F}"/>
              </a:ext>
            </a:extLst>
          </p:cNvPr>
          <p:cNvSpPr>
            <a:spLocks noGrp="1"/>
          </p:cNvSpPr>
          <p:nvPr>
            <p:ph type="body" idx="1"/>
          </p:nvPr>
        </p:nvSpPr>
        <p:spPr/>
        <p:txBody>
          <a:bodyPr/>
          <a:lstStyle/>
          <a:p>
            <a:pPr marL="0" indent="0">
              <a:buFontTx/>
              <a:buNone/>
            </a:pPr>
            <a:endParaRPr lang="en-US" baseline="0" dirty="0"/>
          </a:p>
        </p:txBody>
      </p:sp>
      <p:sp>
        <p:nvSpPr>
          <p:cNvPr id="4" name="Slide Number Placeholder 3">
            <a:extLst>
              <a:ext uri="{FF2B5EF4-FFF2-40B4-BE49-F238E27FC236}">
                <a16:creationId xmlns:a16="http://schemas.microsoft.com/office/drawing/2014/main" id="{046A3D43-565F-D6BC-BDD6-F86622416B85}"/>
              </a:ext>
            </a:extLst>
          </p:cNvPr>
          <p:cNvSpPr>
            <a:spLocks noGrp="1"/>
          </p:cNvSpPr>
          <p:nvPr>
            <p:ph type="sldNum" sz="quarter" idx="10"/>
          </p:nvPr>
        </p:nvSpPr>
        <p:spPr/>
        <p:txBody>
          <a:bodyPr/>
          <a:lstStyle/>
          <a:p>
            <a:fld id="{CAE01CBB-015A-410D-9668-32D191921140}" type="slidenum">
              <a:rPr lang="en-US" smtClean="0"/>
              <a:t>18</a:t>
            </a:fld>
            <a:endParaRPr lang="en-US"/>
          </a:p>
        </p:txBody>
      </p:sp>
    </p:spTree>
    <p:extLst>
      <p:ext uri="{BB962C8B-B14F-4D97-AF65-F5344CB8AC3E}">
        <p14:creationId xmlns:p14="http://schemas.microsoft.com/office/powerpoint/2010/main" val="347536696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4A53D8-1618-6DEE-0CCA-ECC1EC345E8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65C6CD3-874E-55A0-B8BB-BD96839DD35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479902D-03A9-1642-0729-C156D20B286E}"/>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b="1" i="0">
              <a:solidFill>
                <a:srgbClr val="48677E"/>
              </a:solidFill>
              <a:effectLst/>
              <a:latin typeface="ubuntubold"/>
            </a:endParaRPr>
          </a:p>
        </p:txBody>
      </p:sp>
    </p:spTree>
    <p:extLst>
      <p:ext uri="{BB962C8B-B14F-4D97-AF65-F5344CB8AC3E}">
        <p14:creationId xmlns:p14="http://schemas.microsoft.com/office/powerpoint/2010/main" val="146851877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DBBBA4-A4E2-EC3E-C04A-A08B91F8E5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E67CEC8-0220-3B6E-4FF4-26055673937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BDD61F2-5A1C-C61A-0F36-CDC4C591E3BA}"/>
              </a:ext>
            </a:extLst>
          </p:cNvPr>
          <p:cNvSpPr>
            <a:spLocks noGrp="1"/>
          </p:cNvSpPr>
          <p:nvPr>
            <p:ph type="body" idx="1"/>
          </p:nvPr>
        </p:nvSpPr>
        <p:spPr/>
        <p:txBody>
          <a:bodyPr/>
          <a:lstStyle/>
          <a:p>
            <a:pPr marL="0" indent="0">
              <a:buFontTx/>
              <a:buNone/>
            </a:pPr>
            <a:endParaRPr lang="en-US" baseline="0" dirty="0"/>
          </a:p>
        </p:txBody>
      </p:sp>
      <p:sp>
        <p:nvSpPr>
          <p:cNvPr id="4" name="Slide Number Placeholder 3">
            <a:extLst>
              <a:ext uri="{FF2B5EF4-FFF2-40B4-BE49-F238E27FC236}">
                <a16:creationId xmlns:a16="http://schemas.microsoft.com/office/drawing/2014/main" id="{F513B2B6-02CC-EA75-81A0-569BE2368920}"/>
              </a:ext>
            </a:extLst>
          </p:cNvPr>
          <p:cNvSpPr>
            <a:spLocks noGrp="1"/>
          </p:cNvSpPr>
          <p:nvPr>
            <p:ph type="sldNum" sz="quarter" idx="10"/>
          </p:nvPr>
        </p:nvSpPr>
        <p:spPr/>
        <p:txBody>
          <a:bodyPr/>
          <a:lstStyle/>
          <a:p>
            <a:fld id="{CAE01CBB-015A-410D-9668-32D191921140}" type="slidenum">
              <a:rPr lang="en-US" smtClean="0"/>
              <a:t>20</a:t>
            </a:fld>
            <a:endParaRPr lang="en-US"/>
          </a:p>
        </p:txBody>
      </p:sp>
    </p:spTree>
    <p:extLst>
      <p:ext uri="{BB962C8B-B14F-4D97-AF65-F5344CB8AC3E}">
        <p14:creationId xmlns:p14="http://schemas.microsoft.com/office/powerpoint/2010/main" val="202786309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00AE98-9EF9-0A02-A172-AE173EC0429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866BF81-5463-896B-3B91-C255AF0819E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D183A0D-29A2-C24E-8B6F-5CB7321E27E8}"/>
              </a:ext>
            </a:extLst>
          </p:cNvPr>
          <p:cNvSpPr>
            <a:spLocks noGrp="1"/>
          </p:cNvSpPr>
          <p:nvPr>
            <p:ph type="body" idx="1"/>
          </p:nvPr>
        </p:nvSpPr>
        <p:spPr/>
        <p:txBody>
          <a:bodyPr/>
          <a:lstStyle/>
          <a:p>
            <a:pPr marL="0" indent="0">
              <a:buFontTx/>
              <a:buNone/>
            </a:pPr>
            <a:endParaRPr lang="en-US" baseline="0" dirty="0"/>
          </a:p>
        </p:txBody>
      </p:sp>
      <p:sp>
        <p:nvSpPr>
          <p:cNvPr id="4" name="Slide Number Placeholder 3">
            <a:extLst>
              <a:ext uri="{FF2B5EF4-FFF2-40B4-BE49-F238E27FC236}">
                <a16:creationId xmlns:a16="http://schemas.microsoft.com/office/drawing/2014/main" id="{B14A1692-4A39-0083-7DCD-5B61566760DA}"/>
              </a:ext>
            </a:extLst>
          </p:cNvPr>
          <p:cNvSpPr>
            <a:spLocks noGrp="1"/>
          </p:cNvSpPr>
          <p:nvPr>
            <p:ph type="sldNum" sz="quarter" idx="10"/>
          </p:nvPr>
        </p:nvSpPr>
        <p:spPr/>
        <p:txBody>
          <a:bodyPr/>
          <a:lstStyle/>
          <a:p>
            <a:fld id="{CAE01CBB-015A-410D-9668-32D191921140}" type="slidenum">
              <a:rPr lang="en-US" smtClean="0"/>
              <a:t>21</a:t>
            </a:fld>
            <a:endParaRPr lang="en-US"/>
          </a:p>
        </p:txBody>
      </p:sp>
    </p:spTree>
    <p:extLst>
      <p:ext uri="{BB962C8B-B14F-4D97-AF65-F5344CB8AC3E}">
        <p14:creationId xmlns:p14="http://schemas.microsoft.com/office/powerpoint/2010/main" val="59497757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AE01CBB-015A-410D-9668-32D191921140}" type="slidenum">
              <a:rPr lang="en-US" smtClean="0"/>
              <a:t>26</a:t>
            </a:fld>
            <a:endParaRPr lang="en-US"/>
          </a:p>
        </p:txBody>
      </p:sp>
    </p:spTree>
    <p:extLst>
      <p:ext uri="{BB962C8B-B14F-4D97-AF65-F5344CB8AC3E}">
        <p14:creationId xmlns:p14="http://schemas.microsoft.com/office/powerpoint/2010/main" val="98120957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a:p>
        </p:txBody>
      </p:sp>
      <p:sp>
        <p:nvSpPr>
          <p:cNvPr id="4" name="Slide Number Placeholder 3"/>
          <p:cNvSpPr>
            <a:spLocks noGrp="1"/>
          </p:cNvSpPr>
          <p:nvPr>
            <p:ph type="sldNum" sz="quarter" idx="10"/>
          </p:nvPr>
        </p:nvSpPr>
        <p:spPr/>
        <p:txBody>
          <a:bodyPr/>
          <a:lstStyle/>
          <a:p>
            <a:fld id="{CAE01CBB-015A-410D-9668-32D191921140}" type="slidenum">
              <a:rPr lang="en-US" smtClean="0"/>
              <a:t>44</a:t>
            </a:fld>
            <a:endParaRPr lang="en-US"/>
          </a:p>
        </p:txBody>
      </p:sp>
    </p:spTree>
    <p:extLst>
      <p:ext uri="{BB962C8B-B14F-4D97-AF65-F5344CB8AC3E}">
        <p14:creationId xmlns:p14="http://schemas.microsoft.com/office/powerpoint/2010/main" val="7171075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49A28B-29A1-3E39-8F42-0DFF03A1638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E496F5C-7077-CA3E-3F98-1E521C576E4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46E42DD-2DF6-BF68-6489-C7A6E0146A56}"/>
              </a:ext>
            </a:extLst>
          </p:cNvPr>
          <p:cNvSpPr>
            <a:spLocks noGrp="1"/>
          </p:cNvSpPr>
          <p:nvPr>
            <p:ph type="body" idx="1"/>
          </p:nvPr>
        </p:nvSpPr>
        <p:spPr/>
        <p:txBody>
          <a:bodyPr/>
          <a:lstStyle/>
          <a:p>
            <a:pPr marL="0" indent="0">
              <a:buFontTx/>
              <a:buNone/>
            </a:pPr>
            <a:endParaRPr lang="en-US" baseline="0" dirty="0"/>
          </a:p>
        </p:txBody>
      </p:sp>
      <p:sp>
        <p:nvSpPr>
          <p:cNvPr id="4" name="Slide Number Placeholder 3">
            <a:extLst>
              <a:ext uri="{FF2B5EF4-FFF2-40B4-BE49-F238E27FC236}">
                <a16:creationId xmlns:a16="http://schemas.microsoft.com/office/drawing/2014/main" id="{67F662B5-E6C2-4346-3E7B-F0E8FC1A96C9}"/>
              </a:ext>
            </a:extLst>
          </p:cNvPr>
          <p:cNvSpPr>
            <a:spLocks noGrp="1"/>
          </p:cNvSpPr>
          <p:nvPr>
            <p:ph type="sldNum" sz="quarter" idx="10"/>
          </p:nvPr>
        </p:nvSpPr>
        <p:spPr/>
        <p:txBody>
          <a:bodyPr/>
          <a:lstStyle/>
          <a:p>
            <a:fld id="{CAE01CBB-015A-410D-9668-32D191921140}" type="slidenum">
              <a:rPr lang="en-US" smtClean="0"/>
              <a:t>45</a:t>
            </a:fld>
            <a:endParaRPr lang="en-US"/>
          </a:p>
        </p:txBody>
      </p:sp>
    </p:spTree>
    <p:extLst>
      <p:ext uri="{BB962C8B-B14F-4D97-AF65-F5344CB8AC3E}">
        <p14:creationId xmlns:p14="http://schemas.microsoft.com/office/powerpoint/2010/main" val="380221777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D0508D3-8DCA-499F-B09E-D645E7F805CA}" type="slidenum">
              <a:rPr lang="en-US" smtClean="0"/>
              <a:pPr/>
              <a:t>46</a:t>
            </a:fld>
            <a:endParaRPr lang="en-US" dirty="0"/>
          </a:p>
        </p:txBody>
      </p:sp>
    </p:spTree>
    <p:extLst>
      <p:ext uri="{BB962C8B-B14F-4D97-AF65-F5344CB8AC3E}">
        <p14:creationId xmlns:p14="http://schemas.microsoft.com/office/powerpoint/2010/main" val="67893290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4" name="Picture 3" descr="Cover_bkg_Acronym.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ctrTitle" hasCustomPrompt="1"/>
          </p:nvPr>
        </p:nvSpPr>
        <p:spPr>
          <a:xfrm>
            <a:off x="916720" y="2355139"/>
            <a:ext cx="6480951" cy="1470025"/>
          </a:xfrm>
        </p:spPr>
        <p:txBody>
          <a:bodyPr anchor="b">
            <a:noAutofit/>
          </a:bodyPr>
          <a:lstStyle>
            <a:lvl1pPr algn="l">
              <a:lnSpc>
                <a:spcPct val="80000"/>
              </a:lnSpc>
              <a:defRPr sz="8000" b="1" i="0" baseline="0">
                <a:solidFill>
                  <a:schemeClr val="bg1"/>
                </a:solidFill>
                <a:latin typeface="Arial-BoldMT"/>
                <a:cs typeface="Arial-BoldMT"/>
              </a:defRPr>
            </a:lvl1pPr>
          </a:lstStyle>
          <a:p>
            <a:r>
              <a:rPr lang="en-US" dirty="0"/>
              <a:t>Headline</a:t>
            </a:r>
          </a:p>
        </p:txBody>
      </p:sp>
      <p:sp>
        <p:nvSpPr>
          <p:cNvPr id="3" name="Subtitle 2"/>
          <p:cNvSpPr>
            <a:spLocks noGrp="1"/>
          </p:cNvSpPr>
          <p:nvPr>
            <p:ph type="subTitle" idx="1" hasCustomPrompt="1"/>
          </p:nvPr>
        </p:nvSpPr>
        <p:spPr>
          <a:xfrm>
            <a:off x="916720" y="3723369"/>
            <a:ext cx="6400800" cy="688511"/>
          </a:xfrm>
        </p:spPr>
        <p:txBody>
          <a:bodyPr>
            <a:normAutofit/>
          </a:bodyPr>
          <a:lstStyle>
            <a:lvl1pPr marL="0" indent="0" algn="l">
              <a:buNone/>
              <a:defRPr sz="2000" b="1" i="0" baseline="0">
                <a:solidFill>
                  <a:srgbClr val="FDB713"/>
                </a:solidFill>
                <a:latin typeface="Arial-BoldMT"/>
                <a:cs typeface="Arial-BoldM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Subhead</a:t>
            </a:r>
          </a:p>
        </p:txBody>
      </p:sp>
    </p:spTree>
    <p:extLst>
      <p:ext uri="{BB962C8B-B14F-4D97-AF65-F5344CB8AC3E}">
        <p14:creationId xmlns:p14="http://schemas.microsoft.com/office/powerpoint/2010/main" val="10085529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tIns="0" bIns="0"/>
          <a:lstStyle>
            <a:lvl1pPr>
              <a:defRPr>
                <a:solidFill>
                  <a:srgbClr val="303B42"/>
                </a:solidFill>
              </a:defRPr>
            </a:lvl1pPr>
          </a:lstStyle>
          <a:p>
            <a:r>
              <a:rPr lang="en-US" dirty="0"/>
              <a:t>Click to edit Master title style</a:t>
            </a:r>
          </a:p>
        </p:txBody>
      </p:sp>
      <p:sp>
        <p:nvSpPr>
          <p:cNvPr id="3" name="Content Placeholder 2"/>
          <p:cNvSpPr>
            <a:spLocks noGrp="1"/>
          </p:cNvSpPr>
          <p:nvPr>
            <p:ph idx="1"/>
          </p:nvPr>
        </p:nvSpPr>
        <p:spPr/>
        <p:txBody>
          <a:bodyPr/>
          <a:lstStyle>
            <a:lvl1pPr>
              <a:lnSpc>
                <a:spcPct val="90000"/>
              </a:lnSpc>
              <a:defRPr/>
            </a:lvl1pPr>
            <a:lvl2pPr>
              <a:lnSpc>
                <a:spcPct val="90000"/>
              </a:lnSpc>
              <a:defRPr sz="2000">
                <a:latin typeface="Arial"/>
                <a:cs typeface="Arial"/>
              </a:defRPr>
            </a:lvl2pPr>
            <a:lvl3pPr>
              <a:lnSpc>
                <a:spcPct val="90000"/>
              </a:lnSpc>
              <a:defRPr/>
            </a:lvl3pPr>
            <a:lvl4pPr>
              <a:lnSpc>
                <a:spcPct val="90000"/>
              </a:lnSpc>
              <a:defRPr/>
            </a:lvl4pPr>
            <a:lvl5pPr>
              <a:lnSpc>
                <a:spcPct val="90000"/>
              </a:lnSpc>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Content Placeholder 7"/>
          <p:cNvSpPr>
            <a:spLocks noGrp="1"/>
          </p:cNvSpPr>
          <p:nvPr>
            <p:ph sz="quarter" idx="10"/>
          </p:nvPr>
        </p:nvSpPr>
        <p:spPr>
          <a:xfrm>
            <a:off x="956667" y="2282646"/>
            <a:ext cx="7282213" cy="457200"/>
          </a:xfrm>
        </p:spPr>
        <p:txBody>
          <a:bodyPr tIns="0" bIns="0" anchor="t"/>
          <a:lstStyle>
            <a:lvl1pPr>
              <a:defRPr b="1">
                <a:solidFill>
                  <a:srgbClr val="A2B526"/>
                </a:solidFill>
              </a:defRPr>
            </a:lvl1pPr>
          </a:lstStyle>
          <a:p>
            <a:pPr lvl="0"/>
            <a:r>
              <a:rPr lang="en-US" dirty="0"/>
              <a:t>Click to edit Master text styles</a:t>
            </a:r>
          </a:p>
        </p:txBody>
      </p:sp>
    </p:spTree>
    <p:extLst>
      <p:ext uri="{BB962C8B-B14F-4D97-AF65-F5344CB8AC3E}">
        <p14:creationId xmlns:p14="http://schemas.microsoft.com/office/powerpoint/2010/main" val="20332756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56439" y="337118"/>
            <a:ext cx="7514754" cy="1945529"/>
          </a:xfrm>
        </p:spPr>
        <p:txBody>
          <a:bodyPr tIns="0" bIns="0" anchor="b"/>
          <a:lstStyle>
            <a:lvl1pPr algn="l">
              <a:defRPr sz="6500" b="1" cap="none"/>
            </a:lvl1pPr>
          </a:lstStyle>
          <a:p>
            <a:r>
              <a:rPr lang="en-US" dirty="0"/>
              <a:t>Click to edit Master title style</a:t>
            </a:r>
          </a:p>
        </p:txBody>
      </p:sp>
      <p:sp>
        <p:nvSpPr>
          <p:cNvPr id="3" name="Text Placeholder 2"/>
          <p:cNvSpPr>
            <a:spLocks noGrp="1"/>
          </p:cNvSpPr>
          <p:nvPr>
            <p:ph type="body" idx="1"/>
          </p:nvPr>
        </p:nvSpPr>
        <p:spPr>
          <a:xfrm>
            <a:off x="956439" y="2818245"/>
            <a:ext cx="7188982" cy="3118100"/>
          </a:xfrm>
        </p:spPr>
        <p:txBody>
          <a:bodyPr anchor="t"/>
          <a:lstStyle>
            <a:lvl1pPr marL="0" indent="0">
              <a:buNone/>
              <a:defRPr sz="2000" b="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a:xfrm>
            <a:off x="956439" y="5936345"/>
            <a:ext cx="1293548" cy="365125"/>
          </a:xfrm>
          <a:prstGeom prst="rect">
            <a:avLst/>
          </a:prstGeom>
        </p:spPr>
        <p:txBody>
          <a:bodyPr/>
          <a:lstStyle>
            <a:lvl1pPr>
              <a:defRPr>
                <a:solidFill>
                  <a:srgbClr val="989EA3"/>
                </a:solidFill>
              </a:defRPr>
            </a:lvl1pPr>
          </a:lstStyle>
          <a:p>
            <a:fld id="{A3F11EEC-60B6-DF4B-A821-B910872C5F64}" type="datetimeFigureOut">
              <a:rPr lang="en-US" smtClean="0"/>
              <a:pPr/>
              <a:t>6/24/2026</a:t>
            </a:fld>
            <a:endParaRPr lang="en-US" dirty="0"/>
          </a:p>
        </p:txBody>
      </p:sp>
      <p:sp>
        <p:nvSpPr>
          <p:cNvPr id="5" name="Footer Placeholder 4"/>
          <p:cNvSpPr>
            <a:spLocks noGrp="1"/>
          </p:cNvSpPr>
          <p:nvPr>
            <p:ph type="ftr" sz="quarter" idx="11"/>
          </p:nvPr>
        </p:nvSpPr>
        <p:spPr>
          <a:xfrm>
            <a:off x="2265667" y="5936345"/>
            <a:ext cx="4617566" cy="365125"/>
          </a:xfrm>
          <a:prstGeom prst="rect">
            <a:avLst/>
          </a:prstGeom>
        </p:spPr>
        <p:txBody>
          <a:bodyPr/>
          <a:lstStyle>
            <a:lvl1pPr algn="ctr">
              <a:defRPr>
                <a:solidFill>
                  <a:srgbClr val="989EA3"/>
                </a:solidFill>
              </a:defRPr>
            </a:lvl1pPr>
          </a:lstStyle>
          <a:p>
            <a:endParaRPr lang="en-US" dirty="0"/>
          </a:p>
        </p:txBody>
      </p:sp>
      <p:sp>
        <p:nvSpPr>
          <p:cNvPr id="6" name="Slide Number Placeholder 5"/>
          <p:cNvSpPr>
            <a:spLocks noGrp="1"/>
          </p:cNvSpPr>
          <p:nvPr>
            <p:ph type="sldNum" sz="quarter" idx="12"/>
          </p:nvPr>
        </p:nvSpPr>
        <p:spPr>
          <a:xfrm>
            <a:off x="6883234" y="5936345"/>
            <a:ext cx="1262187" cy="365125"/>
          </a:xfrm>
          <a:prstGeom prst="rect">
            <a:avLst/>
          </a:prstGeom>
        </p:spPr>
        <p:txBody>
          <a:bodyPr/>
          <a:lstStyle>
            <a:lvl1pPr algn="r">
              <a:defRPr>
                <a:solidFill>
                  <a:srgbClr val="989EA3"/>
                </a:solidFill>
              </a:defRPr>
            </a:lvl1pPr>
          </a:lstStyle>
          <a:p>
            <a:fld id="{C2F1CAA2-7C6D-8F48-BAEE-2DAFD071A580}" type="slidenum">
              <a:rPr lang="en-US" smtClean="0"/>
              <a:pPr/>
              <a:t>‹#›</a:t>
            </a:fld>
            <a:endParaRPr lang="en-US" dirty="0"/>
          </a:p>
        </p:txBody>
      </p:sp>
      <p:sp>
        <p:nvSpPr>
          <p:cNvPr id="7" name="Content Placeholder 7"/>
          <p:cNvSpPr>
            <a:spLocks noGrp="1"/>
          </p:cNvSpPr>
          <p:nvPr>
            <p:ph sz="quarter" idx="13"/>
          </p:nvPr>
        </p:nvSpPr>
        <p:spPr>
          <a:xfrm>
            <a:off x="956440" y="2282646"/>
            <a:ext cx="7188982" cy="457200"/>
          </a:xfrm>
        </p:spPr>
        <p:txBody>
          <a:bodyPr tIns="0" bIns="0" anchor="t"/>
          <a:lstStyle>
            <a:lvl1pPr>
              <a:defRPr b="1">
                <a:solidFill>
                  <a:srgbClr val="A2B526"/>
                </a:solidFill>
              </a:defRPr>
            </a:lvl1pPr>
          </a:lstStyle>
          <a:p>
            <a:pPr lvl="0"/>
            <a:r>
              <a:rPr lang="en-US" dirty="0"/>
              <a:t>Click to edit Master text styles</a:t>
            </a:r>
          </a:p>
        </p:txBody>
      </p:sp>
    </p:spTree>
    <p:extLst>
      <p:ext uri="{BB962C8B-B14F-4D97-AF65-F5344CB8AC3E}">
        <p14:creationId xmlns:p14="http://schemas.microsoft.com/office/powerpoint/2010/main" val="8673863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tIns="0" bIns="0"/>
          <a:lstStyle/>
          <a:p>
            <a:r>
              <a:rPr lang="en-US" dirty="0"/>
              <a:t>Click to edit Master title style</a:t>
            </a:r>
          </a:p>
        </p:txBody>
      </p:sp>
      <p:sp>
        <p:nvSpPr>
          <p:cNvPr id="3" name="Text Placeholder 2"/>
          <p:cNvSpPr>
            <a:spLocks noGrp="1"/>
          </p:cNvSpPr>
          <p:nvPr>
            <p:ph type="body" idx="1"/>
          </p:nvPr>
        </p:nvSpPr>
        <p:spPr>
          <a:xfrm>
            <a:off x="956439" y="2818245"/>
            <a:ext cx="3465137" cy="3118100"/>
          </a:xfrm>
        </p:spPr>
        <p:txBody>
          <a:bodyPr anchor="t"/>
          <a:lstStyle>
            <a:lvl1pPr marL="0" indent="0">
              <a:buNone/>
              <a:defRPr sz="2000" b="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Content Placeholder 7"/>
          <p:cNvSpPr>
            <a:spLocks noGrp="1"/>
          </p:cNvSpPr>
          <p:nvPr>
            <p:ph sz="quarter" idx="13"/>
          </p:nvPr>
        </p:nvSpPr>
        <p:spPr>
          <a:xfrm>
            <a:off x="956440" y="2282646"/>
            <a:ext cx="7188982" cy="457200"/>
          </a:xfrm>
        </p:spPr>
        <p:txBody>
          <a:bodyPr tIns="0" bIns="0" anchor="t"/>
          <a:lstStyle>
            <a:lvl1pPr>
              <a:defRPr b="1">
                <a:solidFill>
                  <a:srgbClr val="A2B526"/>
                </a:solidFill>
              </a:defRPr>
            </a:lvl1pPr>
          </a:lstStyle>
          <a:p>
            <a:pPr lvl="0"/>
            <a:r>
              <a:rPr lang="en-US" dirty="0"/>
              <a:t>Click to edit Master text styles</a:t>
            </a:r>
          </a:p>
        </p:txBody>
      </p:sp>
      <p:sp>
        <p:nvSpPr>
          <p:cNvPr id="5" name="Text Placeholder 2"/>
          <p:cNvSpPr>
            <a:spLocks noGrp="1"/>
          </p:cNvSpPr>
          <p:nvPr>
            <p:ph type="body" idx="14"/>
          </p:nvPr>
        </p:nvSpPr>
        <p:spPr>
          <a:xfrm>
            <a:off x="4679846" y="2825387"/>
            <a:ext cx="3465576" cy="3118100"/>
          </a:xfrm>
        </p:spPr>
        <p:txBody>
          <a:bodyPr anchor="t"/>
          <a:lstStyle>
            <a:lvl1pPr marL="0" indent="0">
              <a:buNone/>
              <a:defRPr sz="2000" b="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185034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Text Placeholder 2"/>
          <p:cNvSpPr>
            <a:spLocks noGrp="1"/>
          </p:cNvSpPr>
          <p:nvPr>
            <p:ph type="body" idx="1"/>
          </p:nvPr>
        </p:nvSpPr>
        <p:spPr>
          <a:xfrm>
            <a:off x="956439" y="2818245"/>
            <a:ext cx="3465137" cy="2959801"/>
          </a:xfrm>
        </p:spPr>
        <p:txBody>
          <a:bodyPr anchor="t"/>
          <a:lstStyle>
            <a:lvl1pPr marL="0" indent="0">
              <a:buNone/>
              <a:defRPr sz="2000" b="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Content Placeholder 7"/>
          <p:cNvSpPr>
            <a:spLocks noGrp="1"/>
          </p:cNvSpPr>
          <p:nvPr>
            <p:ph sz="quarter" idx="13"/>
          </p:nvPr>
        </p:nvSpPr>
        <p:spPr>
          <a:xfrm>
            <a:off x="956440" y="2282646"/>
            <a:ext cx="7188982" cy="457200"/>
          </a:xfrm>
        </p:spPr>
        <p:txBody>
          <a:bodyPr tIns="0" bIns="0" anchor="t"/>
          <a:lstStyle>
            <a:lvl1pPr>
              <a:defRPr b="1">
                <a:solidFill>
                  <a:srgbClr val="A2B526"/>
                </a:solidFill>
              </a:defRPr>
            </a:lvl1pPr>
          </a:lstStyle>
          <a:p>
            <a:pPr lvl="0"/>
            <a:r>
              <a:rPr lang="en-US" dirty="0"/>
              <a:t>Click to edit Master text styles</a:t>
            </a:r>
          </a:p>
        </p:txBody>
      </p:sp>
      <p:sp>
        <p:nvSpPr>
          <p:cNvPr id="5" name="Text Placeholder 2"/>
          <p:cNvSpPr>
            <a:spLocks noGrp="1"/>
          </p:cNvSpPr>
          <p:nvPr>
            <p:ph type="body" idx="14"/>
          </p:nvPr>
        </p:nvSpPr>
        <p:spPr>
          <a:xfrm>
            <a:off x="4679846" y="2825387"/>
            <a:ext cx="3465576" cy="2952659"/>
          </a:xfrm>
        </p:spPr>
        <p:txBody>
          <a:bodyPr anchor="t"/>
          <a:lstStyle>
            <a:lvl1pPr marL="0" indent="0">
              <a:buNone/>
              <a:defRPr sz="2000" b="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6" name="Date Placeholder 3"/>
          <p:cNvSpPr>
            <a:spLocks noGrp="1"/>
          </p:cNvSpPr>
          <p:nvPr>
            <p:ph type="dt" sz="half" idx="10"/>
          </p:nvPr>
        </p:nvSpPr>
        <p:spPr>
          <a:xfrm>
            <a:off x="956439" y="5936345"/>
            <a:ext cx="1293548" cy="365125"/>
          </a:xfrm>
          <a:prstGeom prst="rect">
            <a:avLst/>
          </a:prstGeom>
        </p:spPr>
        <p:txBody>
          <a:bodyPr/>
          <a:lstStyle>
            <a:lvl1pPr>
              <a:defRPr>
                <a:solidFill>
                  <a:srgbClr val="989EA3"/>
                </a:solidFill>
              </a:defRPr>
            </a:lvl1pPr>
          </a:lstStyle>
          <a:p>
            <a:fld id="{A3F11EEC-60B6-DF4B-A821-B910872C5F64}" type="datetimeFigureOut">
              <a:rPr lang="en-US" smtClean="0"/>
              <a:pPr/>
              <a:t>6/24/2026</a:t>
            </a:fld>
            <a:endParaRPr lang="en-US" dirty="0"/>
          </a:p>
        </p:txBody>
      </p:sp>
      <p:sp>
        <p:nvSpPr>
          <p:cNvPr id="7" name="Footer Placeholder 4"/>
          <p:cNvSpPr>
            <a:spLocks noGrp="1"/>
          </p:cNvSpPr>
          <p:nvPr>
            <p:ph type="ftr" sz="quarter" idx="11"/>
          </p:nvPr>
        </p:nvSpPr>
        <p:spPr>
          <a:xfrm>
            <a:off x="2265667" y="5936345"/>
            <a:ext cx="4617566" cy="365125"/>
          </a:xfrm>
          <a:prstGeom prst="rect">
            <a:avLst/>
          </a:prstGeom>
        </p:spPr>
        <p:txBody>
          <a:bodyPr/>
          <a:lstStyle>
            <a:lvl1pPr algn="ctr">
              <a:defRPr>
                <a:solidFill>
                  <a:srgbClr val="989EA3"/>
                </a:solidFill>
              </a:defRPr>
            </a:lvl1pPr>
          </a:lstStyle>
          <a:p>
            <a:endParaRPr lang="en-US" dirty="0"/>
          </a:p>
        </p:txBody>
      </p:sp>
      <p:sp>
        <p:nvSpPr>
          <p:cNvPr id="8" name="Slide Number Placeholder 5"/>
          <p:cNvSpPr>
            <a:spLocks noGrp="1"/>
          </p:cNvSpPr>
          <p:nvPr>
            <p:ph type="sldNum" sz="quarter" idx="12"/>
          </p:nvPr>
        </p:nvSpPr>
        <p:spPr>
          <a:xfrm>
            <a:off x="6883234" y="5936345"/>
            <a:ext cx="1262187" cy="365125"/>
          </a:xfrm>
          <a:prstGeom prst="rect">
            <a:avLst/>
          </a:prstGeom>
        </p:spPr>
        <p:txBody>
          <a:bodyPr/>
          <a:lstStyle>
            <a:lvl1pPr algn="r">
              <a:defRPr>
                <a:solidFill>
                  <a:srgbClr val="989EA3"/>
                </a:solidFill>
              </a:defRPr>
            </a:lvl1pPr>
          </a:lstStyle>
          <a:p>
            <a:fld id="{C2F1CAA2-7C6D-8F48-BAEE-2DAFD071A580}" type="slidenum">
              <a:rPr lang="en-US" smtClean="0"/>
              <a:pPr/>
              <a:t>‹#›</a:t>
            </a:fld>
            <a:endParaRPr lang="en-US" dirty="0"/>
          </a:p>
        </p:txBody>
      </p:sp>
    </p:spTree>
    <p:extLst>
      <p:ext uri="{BB962C8B-B14F-4D97-AF65-F5344CB8AC3E}">
        <p14:creationId xmlns:p14="http://schemas.microsoft.com/office/powerpoint/2010/main" val="3390570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3" name="Picture 2" descr="Closing_bkg.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1761911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5"/>
          <p:cNvSpPr>
            <a:spLocks noGrp="1" noChangeArrowheads="1"/>
          </p:cNvSpPr>
          <p:nvPr>
            <p:ph type="ftr" sz="quarter" idx="10"/>
          </p:nvPr>
        </p:nvSpPr>
        <p:spPr>
          <a:xfrm>
            <a:off x="914400" y="152400"/>
            <a:ext cx="5486400" cy="476250"/>
          </a:xfrm>
          <a:prstGeom prst="rect">
            <a:avLst/>
          </a:prstGeom>
          <a:ln/>
        </p:spPr>
        <p:txBody>
          <a:bodyPr/>
          <a:lstStyle>
            <a:lvl1pPr>
              <a:defRPr/>
            </a:lvl1pPr>
          </a:lstStyle>
          <a:p>
            <a:pPr>
              <a:defRPr/>
            </a:pPr>
            <a:r>
              <a:rPr lang="en-US"/>
              <a:t>University of Nebraska Medical Center</a:t>
            </a:r>
          </a:p>
        </p:txBody>
      </p:sp>
    </p:spTree>
    <p:extLst>
      <p:ext uri="{BB962C8B-B14F-4D97-AF65-F5344CB8AC3E}">
        <p14:creationId xmlns:p14="http://schemas.microsoft.com/office/powerpoint/2010/main" val="13590506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cSld name="1_Section Header">
    <p:spTree>
      <p:nvGrpSpPr>
        <p:cNvPr id="1" name=""/>
        <p:cNvGrpSpPr/>
        <p:nvPr/>
      </p:nvGrpSpPr>
      <p:grpSpPr>
        <a:xfrm>
          <a:off x="0" y="0"/>
          <a:ext cx="0" cy="0"/>
          <a:chOff x="0" y="0"/>
          <a:chExt cx="0" cy="0"/>
        </a:xfrm>
      </p:grpSpPr>
      <p:sp>
        <p:nvSpPr>
          <p:cNvPr id="9" name="Title 1"/>
          <p:cNvSpPr>
            <a:spLocks noGrp="1"/>
          </p:cNvSpPr>
          <p:nvPr>
            <p:ph type="title"/>
          </p:nvPr>
        </p:nvSpPr>
        <p:spPr>
          <a:xfrm>
            <a:off x="956666" y="395831"/>
            <a:ext cx="7606427" cy="1359153"/>
          </a:xfrm>
        </p:spPr>
        <p:txBody>
          <a:bodyPr tIns="0" bIns="0"/>
          <a:lstStyle/>
          <a:p>
            <a:r>
              <a:rPr lang="en-US"/>
              <a:t>Click to edit Master title style</a:t>
            </a:r>
            <a:endParaRPr lang="en-US" dirty="0"/>
          </a:p>
        </p:txBody>
      </p:sp>
      <p:sp>
        <p:nvSpPr>
          <p:cNvPr id="10" name="Content Placeholder 2"/>
          <p:cNvSpPr>
            <a:spLocks noGrp="1"/>
          </p:cNvSpPr>
          <p:nvPr>
            <p:ph idx="1"/>
          </p:nvPr>
        </p:nvSpPr>
        <p:spPr>
          <a:xfrm>
            <a:off x="956667" y="1882620"/>
            <a:ext cx="7282212" cy="3950310"/>
          </a:xfrm>
        </p:spPr>
        <p:txBody>
          <a:bodyPr>
            <a:normAutofit/>
          </a:bodyPr>
          <a:lstStyle>
            <a:lvl1pPr>
              <a:lnSpc>
                <a:spcPct val="90000"/>
              </a:lnSpc>
              <a:defRPr sz="1600"/>
            </a:lvl1pPr>
            <a:lvl2pPr>
              <a:lnSpc>
                <a:spcPct val="90000"/>
              </a:lnSpc>
              <a:defRPr sz="1600">
                <a:latin typeface="Arial"/>
                <a:cs typeface="Arial"/>
              </a:defRPr>
            </a:lvl2pPr>
            <a:lvl3pPr>
              <a:lnSpc>
                <a:spcPct val="90000"/>
              </a:lnSpc>
              <a:defRPr sz="1600"/>
            </a:lvl3pPr>
            <a:lvl4pPr>
              <a:lnSpc>
                <a:spcPct val="90000"/>
              </a:lnSpc>
              <a:defRPr sz="1600"/>
            </a:lvl4pPr>
            <a:lvl5pPr>
              <a:lnSpc>
                <a:spcPct val="90000"/>
              </a:lnSpc>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a:xfrm>
            <a:off x="956439" y="5936345"/>
            <a:ext cx="1293548" cy="365125"/>
          </a:xfrm>
          <a:prstGeom prst="rect">
            <a:avLst/>
          </a:prstGeom>
        </p:spPr>
        <p:txBody>
          <a:bodyPr/>
          <a:lstStyle>
            <a:lvl1pPr>
              <a:defRPr>
                <a:solidFill>
                  <a:srgbClr val="989EA3"/>
                </a:solidFill>
              </a:defRPr>
            </a:lvl1pPr>
          </a:lstStyle>
          <a:p>
            <a:fld id="{A3F11EEC-60B6-DF4B-A821-B910872C5F64}" type="datetimeFigureOut">
              <a:rPr lang="en-US" smtClean="0"/>
              <a:pPr/>
              <a:t>6/24/2026</a:t>
            </a:fld>
            <a:endParaRPr lang="en-US" dirty="0"/>
          </a:p>
        </p:txBody>
      </p:sp>
      <p:sp>
        <p:nvSpPr>
          <p:cNvPr id="8" name="Footer Placeholder 4"/>
          <p:cNvSpPr>
            <a:spLocks noGrp="1"/>
          </p:cNvSpPr>
          <p:nvPr>
            <p:ph type="ftr" sz="quarter" idx="11"/>
          </p:nvPr>
        </p:nvSpPr>
        <p:spPr>
          <a:xfrm>
            <a:off x="2265667" y="5936345"/>
            <a:ext cx="3355380" cy="365125"/>
          </a:xfrm>
          <a:prstGeom prst="rect">
            <a:avLst/>
          </a:prstGeom>
        </p:spPr>
        <p:txBody>
          <a:bodyPr/>
          <a:lstStyle>
            <a:lvl1pPr algn="ctr">
              <a:defRPr>
                <a:solidFill>
                  <a:srgbClr val="989EA3"/>
                </a:solidFill>
              </a:defRPr>
            </a:lvl1pPr>
          </a:lstStyle>
          <a:p>
            <a:endParaRPr lang="en-US" dirty="0"/>
          </a:p>
        </p:txBody>
      </p:sp>
      <p:sp>
        <p:nvSpPr>
          <p:cNvPr id="11" name="Slide Number Placeholder 5"/>
          <p:cNvSpPr>
            <a:spLocks noGrp="1"/>
          </p:cNvSpPr>
          <p:nvPr>
            <p:ph type="sldNum" sz="quarter" idx="12"/>
          </p:nvPr>
        </p:nvSpPr>
        <p:spPr>
          <a:xfrm>
            <a:off x="5621047" y="5936345"/>
            <a:ext cx="1262187" cy="365125"/>
          </a:xfrm>
          <a:prstGeom prst="rect">
            <a:avLst/>
          </a:prstGeom>
        </p:spPr>
        <p:txBody>
          <a:bodyPr/>
          <a:lstStyle>
            <a:lvl1pPr algn="r">
              <a:defRPr>
                <a:solidFill>
                  <a:srgbClr val="989EA3"/>
                </a:solidFill>
              </a:defRPr>
            </a:lvl1pPr>
          </a:lstStyle>
          <a:p>
            <a:fld id="{C2F1CAA2-7C6D-8F48-BAEE-2DAFD071A580}" type="slidenum">
              <a:rPr lang="en-US" smtClean="0"/>
              <a:pPr/>
              <a:t>‹#›</a:t>
            </a:fld>
            <a:endParaRPr lang="en-US" dirty="0"/>
          </a:p>
        </p:txBody>
      </p:sp>
    </p:spTree>
    <p:extLst>
      <p:ext uri="{BB962C8B-B14F-4D97-AF65-F5344CB8AC3E}">
        <p14:creationId xmlns:p14="http://schemas.microsoft.com/office/powerpoint/2010/main" val="36842162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image" Target="../media/image1.jp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4" name="Picture 3" descr="Content_bkg.jpg"/>
          <p:cNvPicPr>
            <a:picLocks noChangeAspect="1"/>
          </p:cNvPicPr>
          <p:nvPr userDrawn="1"/>
        </p:nvPicPr>
        <p:blipFill>
          <a:blip r:embed="rId10">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Placeholder 1"/>
          <p:cNvSpPr>
            <a:spLocks noGrp="1"/>
          </p:cNvSpPr>
          <p:nvPr>
            <p:ph type="title"/>
          </p:nvPr>
        </p:nvSpPr>
        <p:spPr>
          <a:xfrm>
            <a:off x="956666" y="395831"/>
            <a:ext cx="7606427" cy="1888451"/>
          </a:xfrm>
          <a:prstGeom prst="rect">
            <a:avLst/>
          </a:prstGeom>
        </p:spPr>
        <p:txBody>
          <a:bodyPr vert="horz" lIns="91440" tIns="0" rIns="91440" bIns="0" rtlCol="0" anchor="b">
            <a:noAutofit/>
          </a:bodyPr>
          <a:lstStyle/>
          <a:p>
            <a:r>
              <a:rPr lang="en-US" dirty="0"/>
              <a:t>Headline</a:t>
            </a:r>
          </a:p>
        </p:txBody>
      </p:sp>
      <p:sp>
        <p:nvSpPr>
          <p:cNvPr id="3" name="Text Placeholder 2"/>
          <p:cNvSpPr>
            <a:spLocks noGrp="1"/>
          </p:cNvSpPr>
          <p:nvPr>
            <p:ph type="body" idx="1"/>
          </p:nvPr>
        </p:nvSpPr>
        <p:spPr>
          <a:xfrm>
            <a:off x="956667" y="2815390"/>
            <a:ext cx="7282212" cy="3756548"/>
          </a:xfrm>
          <a:prstGeom prst="rect">
            <a:avLst/>
          </a:prstGeom>
        </p:spPr>
        <p:txBody>
          <a:bodyPr vert="horz" lIns="91440" tIns="45720" rIns="91440" bIns="45720" rtlCol="0">
            <a:normAutofit/>
          </a:bodyPr>
          <a:lstStyle/>
          <a:p>
            <a:pPr lvl="0"/>
            <a:r>
              <a:rPr lang="en-US" dirty="0"/>
              <a:t>Content</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391905964"/>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8" r:id="rId4"/>
    <p:sldLayoutId id="2147483729" r:id="rId5"/>
    <p:sldLayoutId id="2147483727" r:id="rId6"/>
    <p:sldLayoutId id="2147483730" r:id="rId7"/>
    <p:sldLayoutId id="2147483731" r:id="rId8"/>
  </p:sldLayoutIdLst>
  <p:txStyles>
    <p:titleStyle>
      <a:lvl1pPr algn="l" defTabSz="457200" rtl="0" eaLnBrk="1" latinLnBrk="0" hangingPunct="1">
        <a:lnSpc>
          <a:spcPct val="90000"/>
        </a:lnSpc>
        <a:spcBef>
          <a:spcPct val="0"/>
        </a:spcBef>
        <a:buNone/>
        <a:defRPr sz="6500" b="1" i="0" kern="1200" baseline="0">
          <a:solidFill>
            <a:srgbClr val="303B42"/>
          </a:solidFill>
          <a:latin typeface="Arial"/>
          <a:ea typeface="+mj-ea"/>
          <a:cs typeface="Arial"/>
        </a:defRPr>
      </a:lvl1pPr>
    </p:titleStyle>
    <p:bodyStyle>
      <a:lvl1pPr marL="0" indent="0" algn="l" defTabSz="457200" rtl="0" eaLnBrk="1" latinLnBrk="0" hangingPunct="1">
        <a:lnSpc>
          <a:spcPct val="90000"/>
        </a:lnSpc>
        <a:spcBef>
          <a:spcPct val="20000"/>
        </a:spcBef>
        <a:buFontTx/>
        <a:buNone/>
        <a:defRPr sz="2000" kern="1200">
          <a:solidFill>
            <a:schemeClr val="tx1"/>
          </a:solidFill>
          <a:latin typeface="Arial"/>
          <a:ea typeface="+mn-ea"/>
          <a:cs typeface="Arial"/>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lnSpc>
          <a:spcPct val="90000"/>
        </a:lnSpc>
        <a:spcBef>
          <a:spcPct val="20000"/>
        </a:spcBef>
        <a:buFont typeface="Arial"/>
        <a:buChar char="•"/>
        <a:defRPr sz="2000" kern="1200">
          <a:solidFill>
            <a:schemeClr val="tx1"/>
          </a:solidFill>
          <a:latin typeface="Arial"/>
          <a:ea typeface="+mn-ea"/>
          <a:cs typeface="Arial"/>
        </a:defRPr>
      </a:lvl3pPr>
      <a:lvl4pPr marL="1600200" indent="-228600" algn="l" defTabSz="457200" rtl="0" eaLnBrk="1" latinLnBrk="0" hangingPunct="1">
        <a:lnSpc>
          <a:spcPct val="90000"/>
        </a:lnSpc>
        <a:spcBef>
          <a:spcPct val="20000"/>
        </a:spcBef>
        <a:buFont typeface="Arial"/>
        <a:buChar char="–"/>
        <a:defRPr sz="2000" kern="1200">
          <a:solidFill>
            <a:schemeClr val="tx1"/>
          </a:solidFill>
          <a:latin typeface="Arial"/>
          <a:ea typeface="+mn-ea"/>
          <a:cs typeface="Arial"/>
        </a:defRPr>
      </a:lvl4pPr>
      <a:lvl5pPr marL="2057400" indent="-228600" algn="l" defTabSz="457200" rtl="0" eaLnBrk="1" latinLnBrk="0" hangingPunct="1">
        <a:lnSpc>
          <a:spcPct val="90000"/>
        </a:lnSpc>
        <a:spcBef>
          <a:spcPct val="20000"/>
        </a:spcBef>
        <a:buFont typeface="Arial"/>
        <a:buChar char="»"/>
        <a:defRPr sz="2000" kern="1200">
          <a:solidFill>
            <a:schemeClr val="tx1"/>
          </a:solidFill>
          <a:latin typeface="Arial"/>
          <a:ea typeface="+mn-ea"/>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unmc.cayuse424.com/"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net.unmc.edu/rss/auth.php"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unmc.cayuse424.com/"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s://guides.unmc.edu/books/sponsored-programs-administration-guidebook" TargetMode="External"/><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hyperlink" Target="https://info.unmc.edu/management/finance/spaccounting/index.html" TargetMode="External"/></Relationships>
</file>

<file path=ppt/slides/_rels/slide17.xml.rels><?xml version="1.0" encoding="UTF-8" standalone="yes"?>
<Relationships xmlns="http://schemas.openxmlformats.org/package/2006/relationships"><Relationship Id="rId3" Type="http://schemas.openxmlformats.org/officeDocument/2006/relationships/hyperlink" Target="https://unmc.instructure.com/enroll/XBFEN6"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hyperlink" Target="http://unmc.cayuse424.com/" TargetMode="External"/></Relationships>
</file>

<file path=ppt/slides/_rels/slide18.xml.rels><?xml version="1.0" encoding="UTF-8" standalone="yes"?>
<Relationships xmlns="http://schemas.openxmlformats.org/package/2006/relationships"><Relationship Id="rId3" Type="http://schemas.openxmlformats.org/officeDocument/2006/relationships/hyperlink" Target="https://unmc.instructure.com/enroll/XBFEN6"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hyperlink" Target="http://unmc.cayuse424.com/" TargetMode="Externa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hyperlink" Target="https://unmcspa.zendesk.com/hc/en-us/articles/6324806222231-Year-End-Calendar-FY26" TargetMode="External"/><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https://events.unmc.edu/event/research-town-hall-6591" TargetMode="External"/><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hyperlink" Target="https://grants.nih.gov/grants/guide/notice-files/NOT-OD-26-086.html" TargetMode="External"/><Relationship Id="rId4" Type="http://schemas.openxmlformats.org/officeDocument/2006/relationships/hyperlink" Target="https://www.federalregister.gov/documents/2026/05/29/2026-10817/regulation-for-federal-financial-assistance" TargetMode="Externa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hyperlink" Target="https://unmcspa.zendesk.com/hc/en-us/articles/5993830748183-Job-Aid-The-Ticker-Campus-Users-Version-23-January-2023" TargetMode="External"/><Relationship Id="rId2" Type="http://schemas.openxmlformats.org/officeDocument/2006/relationships/hyperlink" Target="http://unmcspa.zendesk.com/" TargetMode="Externa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31.xml.rels><?xml version="1.0" encoding="UTF-8" standalone="yes"?>
<Relationships xmlns="http://schemas.openxmlformats.org/package/2006/relationships"><Relationship Id="rId2" Type="http://schemas.openxmlformats.org/officeDocument/2006/relationships/hyperlink" Target="http://unmcspa.zendesk.com/" TargetMode="Externa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hyperlink" Target="http://unmcspa.zendesk.com/" TargetMode="Externa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hyperlink" Target="mailto:support@unmcspa.zendesk.com" TargetMode="External"/><Relationship Id="rId2" Type="http://schemas.openxmlformats.org/officeDocument/2006/relationships/hyperlink" Target="http://unmcspa.zendesk.com/" TargetMode="Externa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hyperlink" Target="http://unmcspa.zendesk.com/" TargetMode="Externa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unmcspa.zendesk.com/" TargetMode="Externa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unmcspa.zendesk.com/" TargetMode="Externa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2800" dirty="0"/>
              <a:t>Sponsored Programs Administration</a:t>
            </a:r>
            <a:br>
              <a:rPr lang="en-US" sz="2800" dirty="0"/>
            </a:br>
            <a:r>
              <a:rPr lang="en-US" sz="2800" b="0" dirty="0"/>
              <a:t>Buzz Session</a:t>
            </a:r>
            <a:br>
              <a:rPr lang="en-US" sz="2800" b="0" dirty="0"/>
            </a:br>
            <a:endParaRPr lang="en-US" sz="2800" b="0" dirty="0"/>
          </a:p>
        </p:txBody>
      </p:sp>
      <p:sp>
        <p:nvSpPr>
          <p:cNvPr id="3" name="Subtitle 2"/>
          <p:cNvSpPr>
            <a:spLocks noGrp="1"/>
          </p:cNvSpPr>
          <p:nvPr>
            <p:ph type="subTitle" idx="1"/>
          </p:nvPr>
        </p:nvSpPr>
        <p:spPr>
          <a:xfrm>
            <a:off x="916719" y="3723369"/>
            <a:ext cx="7146625" cy="1299893"/>
          </a:xfrm>
        </p:spPr>
        <p:txBody>
          <a:bodyPr>
            <a:normAutofit/>
          </a:bodyPr>
          <a:lstStyle/>
          <a:p>
            <a:r>
              <a:rPr lang="en-US" sz="1800" dirty="0"/>
              <a:t>June 24, 2026</a:t>
            </a:r>
          </a:p>
          <a:p>
            <a:r>
              <a:rPr lang="en-US" sz="1800" b="0" dirty="0"/>
              <a:t>12:10 – 1:00 PM CT</a:t>
            </a:r>
          </a:p>
        </p:txBody>
      </p:sp>
    </p:spTree>
    <p:extLst>
      <p:ext uri="{BB962C8B-B14F-4D97-AF65-F5344CB8AC3E}">
        <p14:creationId xmlns:p14="http://schemas.microsoft.com/office/powerpoint/2010/main" val="40751745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Content Placeholder 11"/>
          <p:cNvSpPr>
            <a:spLocks noGrp="1"/>
          </p:cNvSpPr>
          <p:nvPr>
            <p:ph idx="1"/>
          </p:nvPr>
        </p:nvSpPr>
        <p:spPr>
          <a:xfrm>
            <a:off x="798991" y="230819"/>
            <a:ext cx="8123068" cy="6391924"/>
          </a:xfrm>
        </p:spPr>
        <p:txBody>
          <a:bodyPr>
            <a:noAutofit/>
          </a:bodyPr>
          <a:lstStyle/>
          <a:p>
            <a:pPr>
              <a:lnSpc>
                <a:spcPct val="100000"/>
              </a:lnSpc>
              <a:spcBef>
                <a:spcPts val="0"/>
              </a:spcBef>
            </a:pPr>
            <a:r>
              <a:rPr lang="en-US" sz="4000" b="1" dirty="0"/>
              <a:t>Agenda</a:t>
            </a:r>
            <a:endParaRPr lang="en-US" sz="4000" i="1" dirty="0"/>
          </a:p>
          <a:p>
            <a:pPr>
              <a:lnSpc>
                <a:spcPct val="100000"/>
              </a:lnSpc>
              <a:spcBef>
                <a:spcPts val="0"/>
              </a:spcBef>
              <a:spcAft>
                <a:spcPts val="100"/>
              </a:spcAft>
            </a:pPr>
            <a:endParaRPr lang="en-US" sz="4000" dirty="0"/>
          </a:p>
          <a:p>
            <a:pPr>
              <a:lnSpc>
                <a:spcPct val="100000"/>
              </a:lnSpc>
              <a:spcBef>
                <a:spcPts val="0"/>
              </a:spcBef>
              <a:spcAft>
                <a:spcPts val="100"/>
              </a:spcAft>
            </a:pPr>
            <a:r>
              <a:rPr lang="en-US" sz="4000" dirty="0"/>
              <a:t>SPA 101</a:t>
            </a:r>
          </a:p>
          <a:p>
            <a:pPr marL="571500" indent="-571500">
              <a:lnSpc>
                <a:spcPct val="100000"/>
              </a:lnSpc>
              <a:spcBef>
                <a:spcPts val="0"/>
              </a:spcBef>
              <a:spcAft>
                <a:spcPts val="100"/>
              </a:spcAft>
              <a:buFont typeface="Arial" panose="020B0604020202020204" pitchFamily="34" charset="0"/>
              <a:buChar char="•"/>
            </a:pPr>
            <a:r>
              <a:rPr lang="en-US" sz="4000" dirty="0"/>
              <a:t>Brighter Lines – identifying G or K Team</a:t>
            </a:r>
          </a:p>
          <a:p>
            <a:pPr marL="571500" indent="-571500">
              <a:lnSpc>
                <a:spcPct val="100000"/>
              </a:lnSpc>
              <a:spcBef>
                <a:spcPts val="0"/>
              </a:spcBef>
              <a:spcAft>
                <a:spcPts val="100"/>
              </a:spcAft>
              <a:buFont typeface="Arial" panose="020B0604020202020204" pitchFamily="34" charset="0"/>
              <a:buChar char="•"/>
            </a:pPr>
            <a:r>
              <a:rPr lang="en-US" sz="4000" dirty="0"/>
              <a:t>Proposals and Grant Awards</a:t>
            </a:r>
          </a:p>
          <a:p>
            <a:pPr marL="571500" indent="-571500">
              <a:lnSpc>
                <a:spcPct val="100000"/>
              </a:lnSpc>
              <a:spcBef>
                <a:spcPts val="0"/>
              </a:spcBef>
              <a:spcAft>
                <a:spcPts val="100"/>
              </a:spcAft>
              <a:buFont typeface="Arial" panose="020B0604020202020204" pitchFamily="34" charset="0"/>
              <a:buChar char="•"/>
            </a:pPr>
            <a:r>
              <a:rPr lang="en-US" sz="4000" dirty="0"/>
              <a:t>Contracts</a:t>
            </a:r>
          </a:p>
          <a:p>
            <a:pPr marL="571500" indent="-571500">
              <a:lnSpc>
                <a:spcPct val="100000"/>
              </a:lnSpc>
              <a:spcBef>
                <a:spcPts val="0"/>
              </a:spcBef>
              <a:spcAft>
                <a:spcPts val="100"/>
              </a:spcAft>
              <a:buFont typeface="Arial" panose="020B0604020202020204" pitchFamily="34" charset="0"/>
              <a:buChar char="•"/>
            </a:pPr>
            <a:r>
              <a:rPr lang="en-US" sz="4000" dirty="0"/>
              <a:t>Ticker Review</a:t>
            </a:r>
          </a:p>
          <a:p>
            <a:pPr marL="857250" indent="-857250">
              <a:buFont typeface="Arial" panose="020B0604020202020204" pitchFamily="34" charset="0"/>
              <a:buChar char="•"/>
            </a:pPr>
            <a:endParaRPr lang="en-US" sz="4000" dirty="0"/>
          </a:p>
        </p:txBody>
      </p:sp>
    </p:spTree>
    <p:extLst>
      <p:ext uri="{BB962C8B-B14F-4D97-AF65-F5344CB8AC3E}">
        <p14:creationId xmlns:p14="http://schemas.microsoft.com/office/powerpoint/2010/main" val="12895650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DF65B4-EAD5-8A1B-7308-33D4A5DA0A23}"/>
            </a:ext>
          </a:extLst>
        </p:cNvPr>
        <p:cNvGrpSpPr/>
        <p:nvPr/>
      </p:nvGrpSpPr>
      <p:grpSpPr>
        <a:xfrm>
          <a:off x="0" y="0"/>
          <a:ext cx="0" cy="0"/>
          <a:chOff x="0" y="0"/>
          <a:chExt cx="0" cy="0"/>
        </a:xfrm>
      </p:grpSpPr>
      <p:sp>
        <p:nvSpPr>
          <p:cNvPr id="12" name="Content Placeholder 11">
            <a:extLst>
              <a:ext uri="{FF2B5EF4-FFF2-40B4-BE49-F238E27FC236}">
                <a16:creationId xmlns:a16="http://schemas.microsoft.com/office/drawing/2014/main" id="{64D8962F-DB9B-F891-253F-96C4E374EB14}"/>
              </a:ext>
            </a:extLst>
          </p:cNvPr>
          <p:cNvSpPr>
            <a:spLocks noGrp="1"/>
          </p:cNvSpPr>
          <p:nvPr>
            <p:ph idx="1"/>
          </p:nvPr>
        </p:nvSpPr>
        <p:spPr>
          <a:xfrm>
            <a:off x="798991" y="230819"/>
            <a:ext cx="8123068" cy="6391924"/>
          </a:xfrm>
        </p:spPr>
        <p:txBody>
          <a:bodyPr>
            <a:noAutofit/>
          </a:bodyPr>
          <a:lstStyle/>
          <a:p>
            <a:pPr>
              <a:lnSpc>
                <a:spcPct val="100000"/>
              </a:lnSpc>
              <a:spcBef>
                <a:spcPts val="0"/>
              </a:spcBef>
            </a:pPr>
            <a:r>
              <a:rPr lang="en-US" sz="4000" b="1" dirty="0"/>
              <a:t>Bright(er) Lines Document</a:t>
            </a:r>
          </a:p>
          <a:p>
            <a:pPr>
              <a:lnSpc>
                <a:spcPct val="100000"/>
              </a:lnSpc>
              <a:spcBef>
                <a:spcPts val="0"/>
              </a:spcBef>
            </a:pPr>
            <a:endParaRPr lang="en-US" sz="4000" b="1" i="1" dirty="0"/>
          </a:p>
          <a:p>
            <a:pPr>
              <a:lnSpc>
                <a:spcPct val="100000"/>
              </a:lnSpc>
              <a:spcBef>
                <a:spcPts val="0"/>
              </a:spcBef>
            </a:pPr>
            <a:r>
              <a:rPr lang="en-US" sz="4000" dirty="0"/>
              <a:t>A framework for assigning tasks within SPA from the proposal through award/contract review and to award set up.</a:t>
            </a:r>
          </a:p>
          <a:p>
            <a:pPr>
              <a:lnSpc>
                <a:spcPct val="100000"/>
              </a:lnSpc>
              <a:spcBef>
                <a:spcPts val="0"/>
              </a:spcBef>
              <a:spcAft>
                <a:spcPts val="100"/>
              </a:spcAft>
            </a:pPr>
            <a:endParaRPr lang="en-US" sz="4000" dirty="0"/>
          </a:p>
          <a:p>
            <a:pPr marL="857250" indent="-857250">
              <a:buFont typeface="Arial" panose="020B0604020202020204" pitchFamily="34" charset="0"/>
              <a:buChar char="•"/>
            </a:pPr>
            <a:endParaRPr lang="en-US" sz="4000" dirty="0"/>
          </a:p>
        </p:txBody>
      </p:sp>
    </p:spTree>
    <p:extLst>
      <p:ext uri="{BB962C8B-B14F-4D97-AF65-F5344CB8AC3E}">
        <p14:creationId xmlns:p14="http://schemas.microsoft.com/office/powerpoint/2010/main" val="21681287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2650CA-138F-C1D0-F94B-91F1F32FFFCA}"/>
            </a:ext>
          </a:extLst>
        </p:cNvPr>
        <p:cNvGrpSpPr/>
        <p:nvPr/>
      </p:nvGrpSpPr>
      <p:grpSpPr>
        <a:xfrm>
          <a:off x="0" y="0"/>
          <a:ext cx="0" cy="0"/>
          <a:chOff x="0" y="0"/>
          <a:chExt cx="0" cy="0"/>
        </a:xfrm>
      </p:grpSpPr>
      <p:sp>
        <p:nvSpPr>
          <p:cNvPr id="12" name="Content Placeholder 11">
            <a:extLst>
              <a:ext uri="{FF2B5EF4-FFF2-40B4-BE49-F238E27FC236}">
                <a16:creationId xmlns:a16="http://schemas.microsoft.com/office/drawing/2014/main" id="{A8331CF2-4E76-BD94-EA96-B19D272D0669}"/>
              </a:ext>
            </a:extLst>
          </p:cNvPr>
          <p:cNvSpPr>
            <a:spLocks noGrp="1"/>
          </p:cNvSpPr>
          <p:nvPr>
            <p:ph idx="1"/>
          </p:nvPr>
        </p:nvSpPr>
        <p:spPr>
          <a:xfrm>
            <a:off x="798991" y="230819"/>
            <a:ext cx="8123068" cy="6391924"/>
          </a:xfrm>
        </p:spPr>
        <p:txBody>
          <a:bodyPr>
            <a:noAutofit/>
          </a:bodyPr>
          <a:lstStyle/>
          <a:p>
            <a:pPr>
              <a:lnSpc>
                <a:spcPct val="100000"/>
              </a:lnSpc>
              <a:spcBef>
                <a:spcPts val="0"/>
              </a:spcBef>
            </a:pPr>
            <a:r>
              <a:rPr lang="en-US" sz="4000" b="1" dirty="0"/>
              <a:t>Bright(er) Lines Document</a:t>
            </a:r>
          </a:p>
          <a:p>
            <a:pPr>
              <a:lnSpc>
                <a:spcPct val="100000"/>
              </a:lnSpc>
              <a:spcBef>
                <a:spcPts val="0"/>
              </a:spcBef>
            </a:pPr>
            <a:endParaRPr lang="en-US" sz="2800" dirty="0"/>
          </a:p>
          <a:p>
            <a:pPr>
              <a:lnSpc>
                <a:spcPct val="100000"/>
              </a:lnSpc>
              <a:spcBef>
                <a:spcPts val="0"/>
              </a:spcBef>
            </a:pPr>
            <a:r>
              <a:rPr lang="en-US" sz="2800" dirty="0"/>
              <a:t>   G: Grants Team      K: Contracts Team</a:t>
            </a:r>
          </a:p>
          <a:p>
            <a:pPr>
              <a:lnSpc>
                <a:spcPct val="100000"/>
              </a:lnSpc>
              <a:spcBef>
                <a:spcPts val="0"/>
              </a:spcBef>
            </a:pPr>
            <a:r>
              <a:rPr lang="en-US" sz="4000" dirty="0"/>
              <a:t> </a:t>
            </a:r>
          </a:p>
          <a:p>
            <a:pPr>
              <a:lnSpc>
                <a:spcPct val="100000"/>
              </a:lnSpc>
              <a:spcBef>
                <a:spcPts val="0"/>
              </a:spcBef>
              <a:spcAft>
                <a:spcPts val="100"/>
              </a:spcAft>
            </a:pPr>
            <a:endParaRPr lang="en-US" sz="4000" dirty="0"/>
          </a:p>
          <a:p>
            <a:pPr marL="857250" indent="-857250">
              <a:buFont typeface="Arial" panose="020B0604020202020204" pitchFamily="34" charset="0"/>
              <a:buChar char="•"/>
            </a:pPr>
            <a:endParaRPr lang="en-US" sz="4000" dirty="0"/>
          </a:p>
        </p:txBody>
      </p:sp>
      <p:pic>
        <p:nvPicPr>
          <p:cNvPr id="3" name="Picture 2">
            <a:extLst>
              <a:ext uri="{FF2B5EF4-FFF2-40B4-BE49-F238E27FC236}">
                <a16:creationId xmlns:a16="http://schemas.microsoft.com/office/drawing/2014/main" id="{8C5F38AD-0CCC-862E-D1CF-A9CBE12B3CDC}"/>
              </a:ext>
            </a:extLst>
          </p:cNvPr>
          <p:cNvPicPr>
            <a:picLocks noChangeAspect="1"/>
          </p:cNvPicPr>
          <p:nvPr/>
        </p:nvPicPr>
        <p:blipFill>
          <a:blip r:embed="rId2"/>
          <a:stretch>
            <a:fillRect/>
          </a:stretch>
        </p:blipFill>
        <p:spPr>
          <a:xfrm>
            <a:off x="1019712" y="1992505"/>
            <a:ext cx="7681626" cy="3493895"/>
          </a:xfrm>
          <a:prstGeom prst="rect">
            <a:avLst/>
          </a:prstGeom>
        </p:spPr>
      </p:pic>
    </p:spTree>
    <p:extLst>
      <p:ext uri="{BB962C8B-B14F-4D97-AF65-F5344CB8AC3E}">
        <p14:creationId xmlns:p14="http://schemas.microsoft.com/office/powerpoint/2010/main" val="37515487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2BB28F-4032-5C9B-9563-1048BCC09387}"/>
            </a:ext>
          </a:extLst>
        </p:cNvPr>
        <p:cNvGrpSpPr/>
        <p:nvPr/>
      </p:nvGrpSpPr>
      <p:grpSpPr>
        <a:xfrm>
          <a:off x="0" y="0"/>
          <a:ext cx="0" cy="0"/>
          <a:chOff x="0" y="0"/>
          <a:chExt cx="0" cy="0"/>
        </a:xfrm>
      </p:grpSpPr>
      <p:sp>
        <p:nvSpPr>
          <p:cNvPr id="12" name="Content Placeholder 11">
            <a:extLst>
              <a:ext uri="{FF2B5EF4-FFF2-40B4-BE49-F238E27FC236}">
                <a16:creationId xmlns:a16="http://schemas.microsoft.com/office/drawing/2014/main" id="{19FDF708-5487-46AD-5EEF-1C796E6F78C2}"/>
              </a:ext>
            </a:extLst>
          </p:cNvPr>
          <p:cNvSpPr>
            <a:spLocks noGrp="1"/>
          </p:cNvSpPr>
          <p:nvPr>
            <p:ph idx="1"/>
          </p:nvPr>
        </p:nvSpPr>
        <p:spPr>
          <a:xfrm>
            <a:off x="798991" y="230819"/>
            <a:ext cx="8123068" cy="6391924"/>
          </a:xfrm>
        </p:spPr>
        <p:txBody>
          <a:bodyPr>
            <a:noAutofit/>
          </a:bodyPr>
          <a:lstStyle/>
          <a:p>
            <a:pPr>
              <a:lnSpc>
                <a:spcPct val="100000"/>
              </a:lnSpc>
              <a:spcBef>
                <a:spcPts val="0"/>
              </a:spcBef>
            </a:pPr>
            <a:r>
              <a:rPr lang="en-US" sz="4000" b="1" dirty="0"/>
              <a:t>Bright(er) Lines Document</a:t>
            </a:r>
          </a:p>
          <a:p>
            <a:pPr>
              <a:lnSpc>
                <a:spcPct val="100000"/>
              </a:lnSpc>
              <a:spcBef>
                <a:spcPts val="0"/>
              </a:spcBef>
            </a:pPr>
            <a:endParaRPr lang="en-US" sz="4000" b="1" dirty="0"/>
          </a:p>
          <a:p>
            <a:pPr>
              <a:lnSpc>
                <a:spcPct val="100000"/>
              </a:lnSpc>
              <a:spcBef>
                <a:spcPts val="0"/>
              </a:spcBef>
            </a:pPr>
            <a:r>
              <a:rPr lang="en-US" sz="2800" dirty="0"/>
              <a:t> G: Grants Team      K: Contracts Team</a:t>
            </a:r>
            <a:endParaRPr lang="en-US" sz="2800" b="1" dirty="0"/>
          </a:p>
          <a:p>
            <a:pPr>
              <a:lnSpc>
                <a:spcPct val="100000"/>
              </a:lnSpc>
              <a:spcBef>
                <a:spcPts val="0"/>
              </a:spcBef>
            </a:pPr>
            <a:endParaRPr lang="en-US" sz="4000" b="1" i="1" dirty="0"/>
          </a:p>
          <a:p>
            <a:pPr>
              <a:lnSpc>
                <a:spcPct val="100000"/>
              </a:lnSpc>
              <a:spcBef>
                <a:spcPts val="0"/>
              </a:spcBef>
            </a:pPr>
            <a:r>
              <a:rPr lang="en-US" sz="4000" dirty="0"/>
              <a:t> </a:t>
            </a:r>
          </a:p>
          <a:p>
            <a:pPr>
              <a:lnSpc>
                <a:spcPct val="100000"/>
              </a:lnSpc>
              <a:spcBef>
                <a:spcPts val="0"/>
              </a:spcBef>
              <a:spcAft>
                <a:spcPts val="100"/>
              </a:spcAft>
            </a:pPr>
            <a:endParaRPr lang="en-US" sz="4000" dirty="0"/>
          </a:p>
          <a:p>
            <a:pPr marL="857250" indent="-857250">
              <a:buFont typeface="Arial" panose="020B0604020202020204" pitchFamily="34" charset="0"/>
              <a:buChar char="•"/>
            </a:pPr>
            <a:endParaRPr lang="en-US" sz="4000" dirty="0"/>
          </a:p>
        </p:txBody>
      </p:sp>
      <p:pic>
        <p:nvPicPr>
          <p:cNvPr id="5" name="Picture 4">
            <a:extLst>
              <a:ext uri="{FF2B5EF4-FFF2-40B4-BE49-F238E27FC236}">
                <a16:creationId xmlns:a16="http://schemas.microsoft.com/office/drawing/2014/main" id="{5CAB480C-1516-B44B-905B-C1844A795BBA}"/>
              </a:ext>
            </a:extLst>
          </p:cNvPr>
          <p:cNvPicPr>
            <a:picLocks noChangeAspect="1"/>
          </p:cNvPicPr>
          <p:nvPr/>
        </p:nvPicPr>
        <p:blipFill>
          <a:blip r:embed="rId2"/>
          <a:stretch>
            <a:fillRect/>
          </a:stretch>
        </p:blipFill>
        <p:spPr>
          <a:xfrm>
            <a:off x="798991" y="2190642"/>
            <a:ext cx="7902625" cy="3444039"/>
          </a:xfrm>
          <a:prstGeom prst="rect">
            <a:avLst/>
          </a:prstGeom>
        </p:spPr>
      </p:pic>
    </p:spTree>
    <p:extLst>
      <p:ext uri="{BB962C8B-B14F-4D97-AF65-F5344CB8AC3E}">
        <p14:creationId xmlns:p14="http://schemas.microsoft.com/office/powerpoint/2010/main" val="222090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0EAAD5-2538-B806-F18D-875ECD816F7D}"/>
            </a:ext>
          </a:extLst>
        </p:cNvPr>
        <p:cNvGrpSpPr/>
        <p:nvPr/>
      </p:nvGrpSpPr>
      <p:grpSpPr>
        <a:xfrm>
          <a:off x="0" y="0"/>
          <a:ext cx="0" cy="0"/>
          <a:chOff x="0" y="0"/>
          <a:chExt cx="0" cy="0"/>
        </a:xfrm>
      </p:grpSpPr>
      <p:sp>
        <p:nvSpPr>
          <p:cNvPr id="12" name="Content Placeholder 11">
            <a:extLst>
              <a:ext uri="{FF2B5EF4-FFF2-40B4-BE49-F238E27FC236}">
                <a16:creationId xmlns:a16="http://schemas.microsoft.com/office/drawing/2014/main" id="{A1B34671-C1E2-F0DF-127D-CFD177721158}"/>
              </a:ext>
            </a:extLst>
          </p:cNvPr>
          <p:cNvSpPr>
            <a:spLocks noGrp="1"/>
          </p:cNvSpPr>
          <p:nvPr>
            <p:ph idx="1"/>
          </p:nvPr>
        </p:nvSpPr>
        <p:spPr>
          <a:xfrm>
            <a:off x="798991" y="230819"/>
            <a:ext cx="8123068" cy="6391924"/>
          </a:xfrm>
        </p:spPr>
        <p:txBody>
          <a:bodyPr>
            <a:noAutofit/>
          </a:bodyPr>
          <a:lstStyle/>
          <a:p>
            <a:pPr>
              <a:lnSpc>
                <a:spcPct val="100000"/>
              </a:lnSpc>
              <a:spcBef>
                <a:spcPts val="0"/>
              </a:spcBef>
            </a:pPr>
            <a:r>
              <a:rPr lang="en-US" sz="4000" b="1" dirty="0"/>
              <a:t>Bright(er) Lines Document</a:t>
            </a:r>
          </a:p>
          <a:p>
            <a:pPr>
              <a:lnSpc>
                <a:spcPct val="100000"/>
              </a:lnSpc>
              <a:spcBef>
                <a:spcPts val="0"/>
              </a:spcBef>
            </a:pPr>
            <a:endParaRPr lang="en-US" sz="4000" b="1" dirty="0"/>
          </a:p>
          <a:p>
            <a:pPr>
              <a:lnSpc>
                <a:spcPct val="100000"/>
              </a:lnSpc>
              <a:spcBef>
                <a:spcPts val="0"/>
              </a:spcBef>
            </a:pPr>
            <a:r>
              <a:rPr lang="en-US" sz="2800" dirty="0"/>
              <a:t> G: Grants Team      K: Contracts Team</a:t>
            </a:r>
            <a:endParaRPr lang="en-US" sz="2800" b="1" dirty="0"/>
          </a:p>
          <a:p>
            <a:pPr>
              <a:lnSpc>
                <a:spcPct val="100000"/>
              </a:lnSpc>
              <a:spcBef>
                <a:spcPts val="0"/>
              </a:spcBef>
            </a:pPr>
            <a:endParaRPr lang="en-US" sz="4000" b="1" i="1" dirty="0"/>
          </a:p>
          <a:p>
            <a:pPr>
              <a:lnSpc>
                <a:spcPct val="100000"/>
              </a:lnSpc>
              <a:spcBef>
                <a:spcPts val="0"/>
              </a:spcBef>
            </a:pPr>
            <a:r>
              <a:rPr lang="en-US" sz="4000" dirty="0"/>
              <a:t> </a:t>
            </a:r>
          </a:p>
          <a:p>
            <a:pPr>
              <a:lnSpc>
                <a:spcPct val="100000"/>
              </a:lnSpc>
              <a:spcBef>
                <a:spcPts val="0"/>
              </a:spcBef>
              <a:spcAft>
                <a:spcPts val="100"/>
              </a:spcAft>
            </a:pPr>
            <a:endParaRPr lang="en-US" sz="4000" dirty="0"/>
          </a:p>
          <a:p>
            <a:pPr marL="857250" indent="-857250">
              <a:buFont typeface="Arial" panose="020B0604020202020204" pitchFamily="34" charset="0"/>
              <a:buChar char="•"/>
            </a:pPr>
            <a:endParaRPr lang="en-US" sz="4000" dirty="0"/>
          </a:p>
        </p:txBody>
      </p:sp>
      <p:pic>
        <p:nvPicPr>
          <p:cNvPr id="3" name="Picture 2">
            <a:extLst>
              <a:ext uri="{FF2B5EF4-FFF2-40B4-BE49-F238E27FC236}">
                <a16:creationId xmlns:a16="http://schemas.microsoft.com/office/drawing/2014/main" id="{3800C71F-8595-088A-C7D0-E54E45A02C52}"/>
              </a:ext>
            </a:extLst>
          </p:cNvPr>
          <p:cNvPicPr>
            <a:picLocks noChangeAspect="1"/>
          </p:cNvPicPr>
          <p:nvPr/>
        </p:nvPicPr>
        <p:blipFill>
          <a:blip r:embed="rId2"/>
          <a:stretch>
            <a:fillRect/>
          </a:stretch>
        </p:blipFill>
        <p:spPr>
          <a:xfrm>
            <a:off x="928264" y="2152539"/>
            <a:ext cx="7864522" cy="3049656"/>
          </a:xfrm>
          <a:prstGeom prst="rect">
            <a:avLst/>
          </a:prstGeom>
        </p:spPr>
      </p:pic>
    </p:spTree>
    <p:extLst>
      <p:ext uri="{BB962C8B-B14F-4D97-AF65-F5344CB8AC3E}">
        <p14:creationId xmlns:p14="http://schemas.microsoft.com/office/powerpoint/2010/main" val="22411536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Content Placeholder 11"/>
          <p:cNvSpPr>
            <a:spLocks noGrp="1"/>
          </p:cNvSpPr>
          <p:nvPr>
            <p:ph idx="1"/>
          </p:nvPr>
        </p:nvSpPr>
        <p:spPr>
          <a:xfrm>
            <a:off x="798991" y="2395728"/>
            <a:ext cx="8123068" cy="4229234"/>
          </a:xfrm>
        </p:spPr>
        <p:txBody>
          <a:bodyPr>
            <a:noAutofit/>
          </a:bodyPr>
          <a:lstStyle/>
          <a:p>
            <a:pPr algn="ctr">
              <a:lnSpc>
                <a:spcPct val="100000"/>
              </a:lnSpc>
              <a:spcBef>
                <a:spcPts val="0"/>
              </a:spcBef>
              <a:spcAft>
                <a:spcPts val="100"/>
              </a:spcAft>
            </a:pPr>
            <a:r>
              <a:rPr lang="en-US" sz="4400" b="1" dirty="0"/>
              <a:t>Proposals and Grant Awards</a:t>
            </a:r>
          </a:p>
        </p:txBody>
      </p:sp>
    </p:spTree>
    <p:extLst>
      <p:ext uri="{BB962C8B-B14F-4D97-AF65-F5344CB8AC3E}">
        <p14:creationId xmlns:p14="http://schemas.microsoft.com/office/powerpoint/2010/main" val="39821439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a:xfrm>
            <a:off x="956666" y="395832"/>
            <a:ext cx="7606427" cy="432599"/>
          </a:xfrm>
        </p:spPr>
        <p:txBody>
          <a:bodyPr/>
          <a:lstStyle/>
          <a:p>
            <a:pPr>
              <a:lnSpc>
                <a:spcPct val="100000"/>
              </a:lnSpc>
            </a:pPr>
            <a:r>
              <a:rPr lang="en-US" sz="2400" dirty="0"/>
              <a:t>Life Cycle of a Grant</a:t>
            </a:r>
            <a:endParaRPr lang="en-US" sz="5400" dirty="0">
              <a:latin typeface="Arial" panose="020B0604020202020204" pitchFamily="34" charset="0"/>
              <a:cs typeface="Arial" panose="020B0604020202020204" pitchFamily="34" charset="0"/>
            </a:endParaRPr>
          </a:p>
        </p:txBody>
      </p:sp>
      <p:graphicFrame>
        <p:nvGraphicFramePr>
          <p:cNvPr id="8" name="Content Placeholder 7"/>
          <p:cNvGraphicFramePr>
            <a:graphicFrameLocks noGrp="1"/>
          </p:cNvGraphicFramePr>
          <p:nvPr>
            <p:ph idx="1"/>
          </p:nvPr>
        </p:nvGraphicFramePr>
        <p:xfrm>
          <a:off x="1023879" y="1392237"/>
          <a:ext cx="7472000" cy="47037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159654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549BDD-B932-5802-3973-9C273A75C242}"/>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6213C05-E6B0-D174-D7C7-9B2BD8044F63}"/>
              </a:ext>
            </a:extLst>
          </p:cNvPr>
          <p:cNvSpPr>
            <a:spLocks noGrp="1"/>
          </p:cNvSpPr>
          <p:nvPr>
            <p:ph idx="1"/>
          </p:nvPr>
        </p:nvSpPr>
        <p:spPr>
          <a:xfrm>
            <a:off x="642796" y="1257299"/>
            <a:ext cx="8501204" cy="5476875"/>
          </a:xfrm>
        </p:spPr>
        <p:txBody>
          <a:bodyPr>
            <a:normAutofit/>
          </a:bodyPr>
          <a:lstStyle/>
          <a:p>
            <a:pPr algn="ctr">
              <a:lnSpc>
                <a:spcPct val="100000"/>
              </a:lnSpc>
              <a:spcBef>
                <a:spcPts val="0"/>
              </a:spcBef>
            </a:pPr>
            <a:r>
              <a:rPr lang="en-US" sz="4800" b="1" dirty="0">
                <a:solidFill>
                  <a:srgbClr val="333333"/>
                </a:solidFill>
                <a:latin typeface="Arial" panose="020B0604020202020204" pitchFamily="34" charset="0"/>
                <a:ea typeface="Open Sans" panose="020B0606030504020204" pitchFamily="34" charset="0"/>
                <a:cs typeface="Arial" panose="020B0604020202020204" pitchFamily="34" charset="0"/>
              </a:rPr>
              <a:t>ZOOM POLL</a:t>
            </a:r>
          </a:p>
          <a:p>
            <a:pPr algn="ctr">
              <a:lnSpc>
                <a:spcPct val="100000"/>
              </a:lnSpc>
              <a:spcBef>
                <a:spcPts val="0"/>
              </a:spcBef>
            </a:pPr>
            <a:endParaRPr lang="en-US" sz="4800" b="1" dirty="0">
              <a:solidFill>
                <a:srgbClr val="333333"/>
              </a:solidFill>
              <a:latin typeface="Arial" panose="020B0604020202020204" pitchFamily="34" charset="0"/>
              <a:ea typeface="Open Sans" panose="020B0606030504020204" pitchFamily="34" charset="0"/>
              <a:cs typeface="Arial" panose="020B0604020202020204" pitchFamily="34" charset="0"/>
            </a:endParaRPr>
          </a:p>
          <a:p>
            <a:pPr algn="ctr">
              <a:lnSpc>
                <a:spcPct val="100000"/>
              </a:lnSpc>
              <a:spcBef>
                <a:spcPts val="0"/>
              </a:spcBef>
            </a:pPr>
            <a:r>
              <a:rPr lang="en-US" sz="4800" dirty="0">
                <a:solidFill>
                  <a:srgbClr val="333333"/>
                </a:solidFill>
                <a:latin typeface="Arial" panose="020B0604020202020204" pitchFamily="34" charset="0"/>
                <a:ea typeface="Open Sans" panose="020B0606030504020204" pitchFamily="34" charset="0"/>
                <a:cs typeface="Arial" panose="020B0604020202020204" pitchFamily="34" charset="0"/>
              </a:rPr>
              <a:t>Are you working on any</a:t>
            </a:r>
          </a:p>
          <a:p>
            <a:pPr algn="ctr">
              <a:lnSpc>
                <a:spcPct val="100000"/>
              </a:lnSpc>
              <a:spcBef>
                <a:spcPts val="0"/>
              </a:spcBef>
            </a:pPr>
            <a:r>
              <a:rPr lang="en-US" sz="4800" dirty="0">
                <a:solidFill>
                  <a:srgbClr val="333333"/>
                </a:solidFill>
                <a:latin typeface="Arial" panose="020B0604020202020204" pitchFamily="34" charset="0"/>
                <a:ea typeface="Open Sans" panose="020B0606030504020204" pitchFamily="34" charset="0"/>
                <a:cs typeface="Arial" panose="020B0604020202020204" pitchFamily="34" charset="0"/>
              </a:rPr>
              <a:t>NIH R01s for the July 5 standard due date?</a:t>
            </a:r>
          </a:p>
        </p:txBody>
      </p:sp>
    </p:spTree>
    <p:extLst>
      <p:ext uri="{BB962C8B-B14F-4D97-AF65-F5344CB8AC3E}">
        <p14:creationId xmlns:p14="http://schemas.microsoft.com/office/powerpoint/2010/main" val="15073544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Content Placeholder 11"/>
          <p:cNvSpPr>
            <a:spLocks noGrp="1"/>
          </p:cNvSpPr>
          <p:nvPr>
            <p:ph idx="1"/>
          </p:nvPr>
        </p:nvSpPr>
        <p:spPr>
          <a:xfrm>
            <a:off x="825190" y="234175"/>
            <a:ext cx="8239788" cy="6523464"/>
          </a:xfrm>
        </p:spPr>
        <p:txBody>
          <a:bodyPr>
            <a:noAutofit/>
          </a:bodyPr>
          <a:lstStyle/>
          <a:p>
            <a:r>
              <a:rPr lang="en-US" sz="2400" b="1" dirty="0"/>
              <a:t>Timely submission to SPAdmin helps us help you.</a:t>
            </a:r>
          </a:p>
          <a:p>
            <a:endParaRPr lang="en-US" sz="2800" b="1" dirty="0"/>
          </a:p>
          <a:p>
            <a:pPr marL="457200" indent="-457200">
              <a:buFont typeface="Arial" panose="020B0604020202020204" pitchFamily="34" charset="0"/>
              <a:buChar char="•"/>
            </a:pPr>
            <a:r>
              <a:rPr lang="en-US" sz="2800" dirty="0"/>
              <a:t>Notify SPAdmin of intent to submit at least </a:t>
            </a:r>
            <a:r>
              <a:rPr lang="en-US" sz="2800" b="1" dirty="0"/>
              <a:t>two weeks</a:t>
            </a:r>
            <a:r>
              <a:rPr lang="en-US" sz="2800" dirty="0"/>
              <a:t> before deadline</a:t>
            </a:r>
          </a:p>
          <a:p>
            <a:pPr marL="457200" indent="-457200">
              <a:buFont typeface="Arial" panose="020B0604020202020204" pitchFamily="34" charset="0"/>
              <a:buChar char="•"/>
            </a:pPr>
            <a:r>
              <a:rPr lang="en-US" sz="2800" dirty="0"/>
              <a:t>Submit proposal and internal forms to SPAdmin at least </a:t>
            </a:r>
            <a:r>
              <a:rPr lang="en-US" sz="2800" b="1" dirty="0"/>
              <a:t>three business days </a:t>
            </a:r>
            <a:r>
              <a:rPr lang="en-US" sz="2800" dirty="0"/>
              <a:t>before deadline</a:t>
            </a:r>
          </a:p>
          <a:p>
            <a:pPr marL="1200150" lvl="1" indent="-457200">
              <a:buFont typeface="Arial" panose="020B0604020202020204" pitchFamily="34" charset="0"/>
              <a:buChar char="•"/>
            </a:pPr>
            <a:r>
              <a:rPr lang="en-US" sz="2800" dirty="0"/>
              <a:t>PI can continue to work on abstract, research plan, and bibliography until day before deadline</a:t>
            </a:r>
          </a:p>
          <a:p>
            <a:pPr marL="457200" indent="-457200">
              <a:buFont typeface="Arial" panose="020B0604020202020204" pitchFamily="34" charset="0"/>
              <a:buChar char="•"/>
            </a:pPr>
            <a:r>
              <a:rPr lang="en-US" sz="2800" dirty="0"/>
              <a:t>Allow extra time, as needed</a:t>
            </a:r>
          </a:p>
          <a:p>
            <a:pPr marL="1200150" lvl="1" indent="-457200">
              <a:buFont typeface="Arial" panose="020B0604020202020204" pitchFamily="34" charset="0"/>
              <a:buChar char="•"/>
            </a:pPr>
            <a:r>
              <a:rPr lang="en-US" sz="2800" dirty="0"/>
              <a:t>Subproposals-out</a:t>
            </a:r>
          </a:p>
          <a:p>
            <a:pPr marL="1200150" lvl="1" indent="-457200">
              <a:buFont typeface="Arial" panose="020B0604020202020204" pitchFamily="34" charset="0"/>
              <a:buChar char="•"/>
            </a:pPr>
            <a:r>
              <a:rPr lang="en-US" sz="2800" dirty="0"/>
              <a:t>Complex program project grants</a:t>
            </a:r>
          </a:p>
          <a:p>
            <a:pPr marL="1200150" lvl="1" indent="-457200">
              <a:buFont typeface="Arial" panose="020B0604020202020204" pitchFamily="34" charset="0"/>
              <a:buChar char="•"/>
            </a:pPr>
            <a:r>
              <a:rPr lang="en-US" sz="2800" dirty="0"/>
              <a:t>International collaborators</a:t>
            </a:r>
          </a:p>
          <a:p>
            <a:pPr marL="1200150" lvl="1" indent="-457200">
              <a:buFont typeface="Arial" panose="020B0604020202020204" pitchFamily="34" charset="0"/>
              <a:buChar char="•"/>
            </a:pPr>
            <a:r>
              <a:rPr lang="en-US" sz="2800" dirty="0"/>
              <a:t>Limited submission</a:t>
            </a:r>
          </a:p>
        </p:txBody>
      </p:sp>
    </p:spTree>
    <p:extLst>
      <p:ext uri="{BB962C8B-B14F-4D97-AF65-F5344CB8AC3E}">
        <p14:creationId xmlns:p14="http://schemas.microsoft.com/office/powerpoint/2010/main" val="24686065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44FA4B-1CA3-4618-8D21-762DC5D4B3D1}"/>
            </a:ext>
          </a:extLst>
        </p:cNvPr>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404B2BF5-48C9-0671-587D-30A80ABDADE1}"/>
              </a:ext>
            </a:extLst>
          </p:cNvPr>
          <p:cNvGraphicFramePr>
            <a:graphicFrameLocks noGrp="1"/>
          </p:cNvGraphicFramePr>
          <p:nvPr>
            <p:extLst>
              <p:ext uri="{D42A27DB-BD31-4B8C-83A1-F6EECF244321}">
                <p14:modId xmlns:p14="http://schemas.microsoft.com/office/powerpoint/2010/main" val="1446930837"/>
              </p:ext>
            </p:extLst>
          </p:nvPr>
        </p:nvGraphicFramePr>
        <p:xfrm>
          <a:off x="718240" y="1115569"/>
          <a:ext cx="8226584" cy="4151376"/>
        </p:xfrm>
        <a:graphic>
          <a:graphicData uri="http://schemas.openxmlformats.org/drawingml/2006/table">
            <a:tbl>
              <a:tblPr firstRow="1" bandRow="1">
                <a:tableStyleId>{5C22544A-7EE6-4342-B048-85BDC9FD1C3A}</a:tableStyleId>
              </a:tblPr>
              <a:tblGrid>
                <a:gridCol w="2056646">
                  <a:extLst>
                    <a:ext uri="{9D8B030D-6E8A-4147-A177-3AD203B41FA5}">
                      <a16:colId xmlns:a16="http://schemas.microsoft.com/office/drawing/2014/main" val="3229224195"/>
                    </a:ext>
                  </a:extLst>
                </a:gridCol>
                <a:gridCol w="2056646">
                  <a:extLst>
                    <a:ext uri="{9D8B030D-6E8A-4147-A177-3AD203B41FA5}">
                      <a16:colId xmlns:a16="http://schemas.microsoft.com/office/drawing/2014/main" val="1205858598"/>
                    </a:ext>
                  </a:extLst>
                </a:gridCol>
                <a:gridCol w="2141923">
                  <a:extLst>
                    <a:ext uri="{9D8B030D-6E8A-4147-A177-3AD203B41FA5}">
                      <a16:colId xmlns:a16="http://schemas.microsoft.com/office/drawing/2014/main" val="2341553939"/>
                    </a:ext>
                  </a:extLst>
                </a:gridCol>
                <a:gridCol w="1971369">
                  <a:extLst>
                    <a:ext uri="{9D8B030D-6E8A-4147-A177-3AD203B41FA5}">
                      <a16:colId xmlns:a16="http://schemas.microsoft.com/office/drawing/2014/main" val="779969282"/>
                    </a:ext>
                  </a:extLst>
                </a:gridCol>
              </a:tblGrid>
              <a:tr h="1804946">
                <a:tc>
                  <a:txBody>
                    <a:bodyPr/>
                    <a:lstStyle/>
                    <a:p>
                      <a:pPr algn="ctr"/>
                      <a:r>
                        <a:rPr lang="en-US" sz="1800" dirty="0">
                          <a:latin typeface="Arial" panose="020B0604020202020204" pitchFamily="34" charset="0"/>
                          <a:cs typeface="Arial" panose="020B0604020202020204" pitchFamily="34" charset="0"/>
                        </a:rPr>
                        <a:t>NIH</a:t>
                      </a:r>
                    </a:p>
                  </a:txBody>
                  <a:tcPr anchor="ctr"/>
                </a:tc>
                <a:tc>
                  <a:txBody>
                    <a:bodyPr/>
                    <a:lstStyle/>
                    <a:p>
                      <a:pPr algn="ctr"/>
                      <a:r>
                        <a:rPr lang="en-US" sz="1800" dirty="0">
                          <a:latin typeface="Arial" panose="020B0604020202020204" pitchFamily="34" charset="0"/>
                          <a:cs typeface="Arial" panose="020B0604020202020204" pitchFamily="34" charset="0"/>
                        </a:rPr>
                        <a:t>Notified SPA</a:t>
                      </a:r>
                    </a:p>
                    <a:p>
                      <a:pPr algn="ctr"/>
                      <a:r>
                        <a:rPr lang="en-US" sz="1800" dirty="0">
                          <a:latin typeface="Arial" panose="020B0604020202020204" pitchFamily="34" charset="0"/>
                          <a:cs typeface="Arial" panose="020B0604020202020204" pitchFamily="34" charset="0"/>
                        </a:rPr>
                        <a:t>by</a:t>
                      </a:r>
                    </a:p>
                  </a:txBody>
                  <a:tcPr anchor="ctr"/>
                </a:tc>
                <a:tc>
                  <a:txBody>
                    <a:bodyPr/>
                    <a:lstStyle/>
                    <a:p>
                      <a:pPr algn="ctr"/>
                      <a:r>
                        <a:rPr lang="en-US" sz="1800" dirty="0">
                          <a:latin typeface="Arial" panose="020B0604020202020204" pitchFamily="34" charset="0"/>
                          <a:cs typeface="Arial" panose="020B0604020202020204" pitchFamily="34" charset="0"/>
                        </a:rPr>
                        <a:t>Release to SPA by</a:t>
                      </a:r>
                    </a:p>
                  </a:txBody>
                  <a:tcPr anchor="ctr"/>
                </a:tc>
                <a:tc>
                  <a:txBody>
                    <a:bodyPr/>
                    <a:lstStyle/>
                    <a:p>
                      <a:pPr algn="ctr"/>
                      <a:r>
                        <a:rPr lang="en-US" sz="1800" dirty="0">
                          <a:latin typeface="Arial" panose="020B0604020202020204" pitchFamily="34" charset="0"/>
                          <a:cs typeface="Arial" panose="020B0604020202020204" pitchFamily="34" charset="0"/>
                        </a:rPr>
                        <a:t>Due to Sponsor by</a:t>
                      </a:r>
                    </a:p>
                  </a:txBody>
                  <a:tcPr anchor="ctr"/>
                </a:tc>
                <a:extLst>
                  <a:ext uri="{0D108BD9-81ED-4DB2-BD59-A6C34878D82A}">
                    <a16:rowId xmlns:a16="http://schemas.microsoft.com/office/drawing/2014/main" val="1104804275"/>
                  </a:ext>
                </a:extLst>
              </a:tr>
              <a:tr h="2346430">
                <a:tc>
                  <a:txBody>
                    <a:bodyPr/>
                    <a:lstStyle/>
                    <a:p>
                      <a:pPr algn="ctr"/>
                      <a:r>
                        <a:rPr lang="en-US" sz="1800" dirty="0">
                          <a:latin typeface="Arial" panose="020B0604020202020204" pitchFamily="34" charset="0"/>
                          <a:cs typeface="Arial" panose="020B0604020202020204" pitchFamily="34" charset="0"/>
                        </a:rPr>
                        <a:t>R01 resubmissions / renewals</a:t>
                      </a:r>
                    </a:p>
                  </a:txBody>
                  <a:tcPr anchor="ctr"/>
                </a:tc>
                <a:tc>
                  <a:txBody>
                    <a:bodyPr/>
                    <a:lstStyle/>
                    <a:p>
                      <a:pPr algn="ctr"/>
                      <a:r>
                        <a:rPr lang="en-US" sz="1800" dirty="0">
                          <a:latin typeface="Arial" panose="020B0604020202020204" pitchFamily="34" charset="0"/>
                          <a:cs typeface="Arial" panose="020B0604020202020204" pitchFamily="34" charset="0"/>
                        </a:rPr>
                        <a:t>Monday,</a:t>
                      </a:r>
                    </a:p>
                    <a:p>
                      <a:pPr algn="ctr"/>
                      <a:r>
                        <a:rPr lang="en-US" sz="1800" dirty="0">
                          <a:latin typeface="Arial" panose="020B0604020202020204" pitchFamily="34" charset="0"/>
                          <a:cs typeface="Arial" panose="020B0604020202020204" pitchFamily="34" charset="0"/>
                        </a:rPr>
                        <a:t>June 22</a:t>
                      </a:r>
                    </a:p>
                  </a:txBody>
                  <a:tcPr anchor="ctr"/>
                </a:tc>
                <a:tc>
                  <a:txBody>
                    <a:bodyPr/>
                    <a:lstStyle/>
                    <a:p>
                      <a:pPr algn="ctr"/>
                      <a:r>
                        <a:rPr lang="en-US" sz="1800" dirty="0">
                          <a:latin typeface="Arial" panose="020B0604020202020204" pitchFamily="34" charset="0"/>
                          <a:cs typeface="Arial" panose="020B0604020202020204" pitchFamily="34" charset="0"/>
                        </a:rPr>
                        <a:t>COB Tuesday, June 30</a:t>
                      </a:r>
                    </a:p>
                  </a:txBody>
                  <a:tcPr anchor="ctr"/>
                </a:tc>
                <a:tc>
                  <a:txBody>
                    <a:bodyPr/>
                    <a:lstStyle/>
                    <a:p>
                      <a:pPr algn="ctr"/>
                      <a:r>
                        <a:rPr lang="en-US" sz="1800" dirty="0">
                          <a:latin typeface="Arial" panose="020B0604020202020204" pitchFamily="34" charset="0"/>
                          <a:cs typeface="Arial" panose="020B0604020202020204" pitchFamily="34" charset="0"/>
                        </a:rPr>
                        <a:t>Monday,</a:t>
                      </a:r>
                    </a:p>
                    <a:p>
                      <a:pPr algn="ctr"/>
                      <a:r>
                        <a:rPr lang="en-US" sz="1800" dirty="0">
                          <a:latin typeface="Arial" panose="020B0604020202020204" pitchFamily="34" charset="0"/>
                          <a:cs typeface="Arial" panose="020B0604020202020204" pitchFamily="34" charset="0"/>
                        </a:rPr>
                        <a:t>July 6</a:t>
                      </a:r>
                    </a:p>
                  </a:txBody>
                  <a:tcPr anchor="ctr"/>
                </a:tc>
                <a:extLst>
                  <a:ext uri="{0D108BD9-81ED-4DB2-BD59-A6C34878D82A}">
                    <a16:rowId xmlns:a16="http://schemas.microsoft.com/office/drawing/2014/main" val="4015430207"/>
                  </a:ext>
                </a:extLst>
              </a:tr>
            </a:tbl>
          </a:graphicData>
        </a:graphic>
      </p:graphicFrame>
    </p:spTree>
    <p:extLst>
      <p:ext uri="{BB962C8B-B14F-4D97-AF65-F5344CB8AC3E}">
        <p14:creationId xmlns:p14="http://schemas.microsoft.com/office/powerpoint/2010/main" val="35565883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C35669-C157-1A44-3584-8A2C80D01DE6}"/>
            </a:ext>
          </a:extLst>
        </p:cNvPr>
        <p:cNvGrpSpPr/>
        <p:nvPr/>
      </p:nvGrpSpPr>
      <p:grpSpPr>
        <a:xfrm>
          <a:off x="0" y="0"/>
          <a:ext cx="0" cy="0"/>
          <a:chOff x="0" y="0"/>
          <a:chExt cx="0" cy="0"/>
        </a:xfrm>
      </p:grpSpPr>
      <p:sp>
        <p:nvSpPr>
          <p:cNvPr id="12" name="Content Placeholder 11">
            <a:extLst>
              <a:ext uri="{FF2B5EF4-FFF2-40B4-BE49-F238E27FC236}">
                <a16:creationId xmlns:a16="http://schemas.microsoft.com/office/drawing/2014/main" id="{B039CBBF-DA10-0437-0CD4-EBAF4DE9204A}"/>
              </a:ext>
            </a:extLst>
          </p:cNvPr>
          <p:cNvSpPr>
            <a:spLocks noGrp="1"/>
          </p:cNvSpPr>
          <p:nvPr>
            <p:ph idx="1"/>
          </p:nvPr>
        </p:nvSpPr>
        <p:spPr>
          <a:xfrm>
            <a:off x="825190" y="234175"/>
            <a:ext cx="8142540" cy="6523464"/>
          </a:xfrm>
        </p:spPr>
        <p:txBody>
          <a:bodyPr>
            <a:noAutofit/>
          </a:bodyPr>
          <a:lstStyle/>
          <a:p>
            <a:r>
              <a:rPr lang="en-US" sz="3200" b="1" dirty="0"/>
              <a:t>Access to SPA-related Systems</a:t>
            </a:r>
          </a:p>
          <a:p>
            <a:endParaRPr lang="en-US" sz="3200" dirty="0">
              <a:hlinkClick r:id="rId3"/>
            </a:endParaRPr>
          </a:p>
          <a:p>
            <a:pPr marL="457200" indent="-457200">
              <a:buFont typeface="Arial" panose="020B0604020202020204" pitchFamily="34" charset="0"/>
              <a:buChar char="•"/>
            </a:pPr>
            <a:r>
              <a:rPr lang="en-US" sz="3200" dirty="0"/>
              <a:t>Ticker</a:t>
            </a:r>
          </a:p>
          <a:p>
            <a:pPr marL="457200" indent="-457200">
              <a:buFont typeface="Arial" panose="020B0604020202020204" pitchFamily="34" charset="0"/>
              <a:buChar char="•"/>
            </a:pPr>
            <a:r>
              <a:rPr lang="en-US" sz="3200" dirty="0"/>
              <a:t>General SPA email list</a:t>
            </a:r>
          </a:p>
          <a:p>
            <a:pPr marL="457200" indent="-457200">
              <a:buFont typeface="Arial" panose="020B0604020202020204" pitchFamily="34" charset="0"/>
              <a:buChar char="•"/>
            </a:pPr>
            <a:r>
              <a:rPr lang="en-US" sz="3200" dirty="0"/>
              <a:t>eRA Commons account</a:t>
            </a:r>
          </a:p>
          <a:p>
            <a:pPr marL="457200" indent="-457200">
              <a:buFont typeface="Arial" panose="020B0604020202020204" pitchFamily="34" charset="0"/>
              <a:buChar char="•"/>
            </a:pPr>
            <a:r>
              <a:rPr lang="en-US" sz="3200" dirty="0"/>
              <a:t>Salary view (up to NIH cap)</a:t>
            </a:r>
          </a:p>
          <a:p>
            <a:pPr marL="457200" lvl="0" indent="-457200">
              <a:buFont typeface="Arial" panose="020B0604020202020204" pitchFamily="34" charset="0"/>
              <a:buChar char="•"/>
            </a:pPr>
            <a:r>
              <a:rPr lang="en-US" sz="3200" dirty="0"/>
              <a:t>RSS Internal Forms - Edit or view-only</a:t>
            </a:r>
          </a:p>
          <a:p>
            <a:pPr marL="457200" indent="-457200">
              <a:buFont typeface="Arial" panose="020B0604020202020204" pitchFamily="34" charset="0"/>
              <a:buChar char="•"/>
            </a:pPr>
            <a:r>
              <a:rPr lang="en-US" sz="3200" dirty="0"/>
              <a:t>Cayuse</a:t>
            </a:r>
          </a:p>
          <a:p>
            <a:pPr marL="457200" lvl="0" indent="-457200">
              <a:buFont typeface="Arial" panose="020B0604020202020204" pitchFamily="34" charset="0"/>
              <a:buChar char="•"/>
            </a:pPr>
            <a:r>
              <a:rPr lang="en-US" sz="3200" dirty="0"/>
              <a:t>Checklist distribution email</a:t>
            </a:r>
          </a:p>
          <a:p>
            <a:pPr marL="457200" lvl="0" indent="-457200">
              <a:buFont typeface="Arial" panose="020B0604020202020204" pitchFamily="34" charset="0"/>
              <a:buChar char="•"/>
            </a:pPr>
            <a:r>
              <a:rPr lang="en-US" sz="3200" dirty="0"/>
              <a:t>Research Security Training in Canvas</a:t>
            </a:r>
          </a:p>
        </p:txBody>
      </p:sp>
    </p:spTree>
    <p:extLst>
      <p:ext uri="{BB962C8B-B14F-4D97-AF65-F5344CB8AC3E}">
        <p14:creationId xmlns:p14="http://schemas.microsoft.com/office/powerpoint/2010/main" val="12159120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Content Placeholder 11"/>
          <p:cNvSpPr>
            <a:spLocks noGrp="1"/>
          </p:cNvSpPr>
          <p:nvPr>
            <p:ph idx="1"/>
          </p:nvPr>
        </p:nvSpPr>
        <p:spPr>
          <a:xfrm>
            <a:off x="825190" y="234175"/>
            <a:ext cx="8038153" cy="6523464"/>
          </a:xfrm>
        </p:spPr>
        <p:txBody>
          <a:bodyPr>
            <a:noAutofit/>
          </a:bodyPr>
          <a:lstStyle/>
          <a:p>
            <a:r>
              <a:rPr lang="en-US" sz="3200" b="1" dirty="0"/>
              <a:t>Internal forms are completed in RSS.</a:t>
            </a:r>
          </a:p>
          <a:p>
            <a:r>
              <a:rPr lang="en-US" sz="3600" dirty="0">
                <a:hlinkClick r:id="rId3"/>
              </a:rPr>
              <a:t>https://net.unmc.edu/rss/auth.php</a:t>
            </a:r>
            <a:endParaRPr lang="en-US" sz="3600" dirty="0"/>
          </a:p>
          <a:p>
            <a:endParaRPr lang="en-US" sz="3600" dirty="0"/>
          </a:p>
          <a:p>
            <a:pPr marL="571500" indent="-571500">
              <a:buFont typeface="Arial" panose="020B0604020202020204" pitchFamily="34" charset="0"/>
              <a:buChar char="•"/>
            </a:pPr>
            <a:r>
              <a:rPr lang="en-US" sz="3600" dirty="0"/>
              <a:t>Provides information needed for SPAdmin to review proposal</a:t>
            </a:r>
          </a:p>
          <a:p>
            <a:pPr marL="571500" indent="-571500">
              <a:buFont typeface="Arial" panose="020B0604020202020204" pitchFamily="34" charset="0"/>
              <a:buChar char="•"/>
            </a:pPr>
            <a:r>
              <a:rPr lang="en-US" sz="3600" dirty="0"/>
              <a:t>Collects institutional signatures needed for SPAdmin to submit proposal</a:t>
            </a:r>
          </a:p>
          <a:p>
            <a:pPr marL="571500" indent="-571500">
              <a:buFont typeface="Arial" panose="020B0604020202020204" pitchFamily="34" charset="0"/>
              <a:buChar char="•"/>
            </a:pPr>
            <a:r>
              <a:rPr lang="en-US" sz="3600" dirty="0"/>
              <a:t>Creates a record in </a:t>
            </a:r>
            <a:r>
              <a:rPr lang="en-US" sz="3600" dirty="0" err="1"/>
              <a:t>SPAdmin’s</a:t>
            </a:r>
            <a:r>
              <a:rPr lang="en-US" sz="3600" dirty="0"/>
              <a:t> database to track proposal</a:t>
            </a:r>
          </a:p>
        </p:txBody>
      </p:sp>
    </p:spTree>
    <p:extLst>
      <p:ext uri="{BB962C8B-B14F-4D97-AF65-F5344CB8AC3E}">
        <p14:creationId xmlns:p14="http://schemas.microsoft.com/office/powerpoint/2010/main" val="369821281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Content Placeholder 11"/>
          <p:cNvSpPr>
            <a:spLocks noGrp="1"/>
          </p:cNvSpPr>
          <p:nvPr>
            <p:ph idx="1"/>
          </p:nvPr>
        </p:nvSpPr>
        <p:spPr>
          <a:xfrm>
            <a:off x="825190" y="234175"/>
            <a:ext cx="8142540" cy="6523464"/>
          </a:xfrm>
        </p:spPr>
        <p:txBody>
          <a:bodyPr>
            <a:noAutofit/>
          </a:bodyPr>
          <a:lstStyle/>
          <a:p>
            <a:r>
              <a:rPr lang="en-US" sz="3200" b="1" dirty="0"/>
              <a:t>Grants.gov proposals are completed in Cayuse424.</a:t>
            </a:r>
          </a:p>
          <a:p>
            <a:r>
              <a:rPr lang="en-US" sz="3200" dirty="0">
                <a:hlinkClick r:id="rId3"/>
              </a:rPr>
              <a:t>http://unmc.cayuse424.com/</a:t>
            </a:r>
            <a:endParaRPr lang="en-US" sz="3200" dirty="0"/>
          </a:p>
          <a:p>
            <a:pPr marL="457200" indent="-457200">
              <a:buFont typeface="Arial" panose="020B0604020202020204" pitchFamily="34" charset="0"/>
              <a:buChar char="•"/>
            </a:pPr>
            <a:r>
              <a:rPr lang="en-US" sz="3200" dirty="0"/>
              <a:t>Pre-populates institutional information</a:t>
            </a:r>
          </a:p>
          <a:p>
            <a:pPr marL="457200" indent="-457200">
              <a:buFont typeface="Arial" panose="020B0604020202020204" pitchFamily="34" charset="0"/>
              <a:buChar char="•"/>
            </a:pPr>
            <a:r>
              <a:rPr lang="en-US" sz="3200" dirty="0"/>
              <a:t>Allows multiple users to work on proposal</a:t>
            </a:r>
          </a:p>
          <a:p>
            <a:pPr marL="457200" indent="-457200">
              <a:buFont typeface="Arial" panose="020B0604020202020204" pitchFamily="34" charset="0"/>
              <a:buChar char="•"/>
            </a:pPr>
            <a:r>
              <a:rPr lang="en-US" sz="3200" dirty="0"/>
              <a:t>Validates proposal against sponsor's technical requirements</a:t>
            </a:r>
          </a:p>
          <a:p>
            <a:endParaRPr lang="en-US" sz="3200" dirty="0"/>
          </a:p>
          <a:p>
            <a:r>
              <a:rPr lang="en-US" sz="3200" dirty="0" err="1"/>
              <a:t>SPAdmin</a:t>
            </a:r>
            <a:r>
              <a:rPr lang="en-US" sz="3200" dirty="0"/>
              <a:t> checks for conformity with</a:t>
            </a:r>
          </a:p>
          <a:p>
            <a:pPr marL="457200" indent="-457200">
              <a:buFont typeface="Arial" panose="020B0604020202020204" pitchFamily="34" charset="0"/>
              <a:buChar char="•"/>
            </a:pPr>
            <a:r>
              <a:rPr lang="en-US" sz="3200" dirty="0"/>
              <a:t>UNMC policies</a:t>
            </a:r>
          </a:p>
          <a:p>
            <a:pPr marL="457200" indent="-457200">
              <a:buFont typeface="Arial" panose="020B0604020202020204" pitchFamily="34" charset="0"/>
              <a:buChar char="•"/>
            </a:pPr>
            <a:r>
              <a:rPr lang="en-US" sz="3200" dirty="0"/>
              <a:t>Sponsor policies</a:t>
            </a:r>
          </a:p>
          <a:p>
            <a:pPr marL="457200" indent="-457200">
              <a:buFont typeface="Arial" panose="020B0604020202020204" pitchFamily="34" charset="0"/>
              <a:buChar char="•"/>
            </a:pPr>
            <a:r>
              <a:rPr lang="en-US" sz="3200" dirty="0"/>
              <a:t>Program guidelines</a:t>
            </a:r>
          </a:p>
        </p:txBody>
      </p:sp>
    </p:spTree>
    <p:extLst>
      <p:ext uri="{BB962C8B-B14F-4D97-AF65-F5344CB8AC3E}">
        <p14:creationId xmlns:p14="http://schemas.microsoft.com/office/powerpoint/2010/main" val="335464650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Content Placeholder 11"/>
          <p:cNvSpPr>
            <a:spLocks noGrp="1"/>
          </p:cNvSpPr>
          <p:nvPr>
            <p:ph idx="1"/>
          </p:nvPr>
        </p:nvSpPr>
        <p:spPr>
          <a:xfrm>
            <a:off x="956666" y="137161"/>
            <a:ext cx="7906676" cy="6473951"/>
          </a:xfrm>
        </p:spPr>
        <p:txBody>
          <a:bodyPr>
            <a:noAutofit/>
          </a:bodyPr>
          <a:lstStyle/>
          <a:p>
            <a:r>
              <a:rPr lang="en-US" sz="2800" b="1" dirty="0"/>
              <a:t>RSS “Checklists” and “</a:t>
            </a:r>
            <a:r>
              <a:rPr lang="en-US" sz="2800" b="1" dirty="0" err="1"/>
              <a:t>Halfsheets</a:t>
            </a:r>
            <a:r>
              <a:rPr lang="en-US" sz="2800" b="1" dirty="0"/>
              <a:t>”</a:t>
            </a:r>
          </a:p>
          <a:p>
            <a:endParaRPr lang="en-US" sz="2800" b="1" dirty="0"/>
          </a:p>
          <a:p>
            <a:r>
              <a:rPr lang="en-US" sz="2800" b="1" dirty="0"/>
              <a:t>Checklist</a:t>
            </a:r>
            <a:r>
              <a:rPr lang="en-US" sz="2800" dirty="0"/>
              <a:t> = Award amount is being changed</a:t>
            </a:r>
          </a:p>
          <a:p>
            <a:pPr marL="342900" indent="-342900">
              <a:buFont typeface="Arial" panose="020B0604020202020204" pitchFamily="34" charset="0"/>
              <a:buChar char="•"/>
            </a:pPr>
            <a:r>
              <a:rPr lang="en-US" sz="2800" dirty="0"/>
              <a:t>New project set-up</a:t>
            </a:r>
          </a:p>
          <a:p>
            <a:pPr marL="342900" indent="-342900">
              <a:buFont typeface="Arial" panose="020B0604020202020204" pitchFamily="34" charset="0"/>
              <a:buChar char="•"/>
            </a:pPr>
            <a:r>
              <a:rPr lang="en-US" sz="2800" dirty="0"/>
              <a:t>Non-competing continuations</a:t>
            </a:r>
          </a:p>
          <a:p>
            <a:pPr marL="342900" indent="-342900">
              <a:buFont typeface="Arial" panose="020B0604020202020204" pitchFamily="34" charset="0"/>
              <a:buChar char="•"/>
            </a:pPr>
            <a:r>
              <a:rPr lang="en-US" sz="2800" dirty="0"/>
              <a:t>Supplements</a:t>
            </a:r>
          </a:p>
          <a:p>
            <a:pPr marL="342900" indent="-342900">
              <a:buFont typeface="Arial" panose="020B0604020202020204" pitchFamily="34" charset="0"/>
              <a:buChar char="•"/>
            </a:pPr>
            <a:r>
              <a:rPr lang="en-US" sz="2800" dirty="0"/>
              <a:t>Renewals</a:t>
            </a:r>
          </a:p>
          <a:p>
            <a:endParaRPr lang="en-US" sz="2800" dirty="0"/>
          </a:p>
          <a:p>
            <a:r>
              <a:rPr lang="en-US" sz="2800" b="1" dirty="0" err="1"/>
              <a:t>Halfsheet</a:t>
            </a:r>
            <a:r>
              <a:rPr lang="en-US" sz="2800" dirty="0"/>
              <a:t> = Award amount is not being changed</a:t>
            </a:r>
          </a:p>
          <a:p>
            <a:pPr marL="342900" indent="-342900">
              <a:buFont typeface="Arial" panose="020B0604020202020204" pitchFamily="34" charset="0"/>
              <a:buChar char="•"/>
            </a:pPr>
            <a:r>
              <a:rPr lang="en-US" sz="2800" dirty="0"/>
              <a:t>No-cost extension</a:t>
            </a:r>
          </a:p>
          <a:p>
            <a:pPr marL="342900" indent="-342900">
              <a:buFont typeface="Arial" panose="020B0604020202020204" pitchFamily="34" charset="0"/>
              <a:buChar char="•"/>
            </a:pPr>
            <a:r>
              <a:rPr lang="en-US" sz="2800" dirty="0"/>
              <a:t>Re-budgeting</a:t>
            </a:r>
          </a:p>
          <a:p>
            <a:pPr marL="342900" indent="-342900">
              <a:buFont typeface="Arial" panose="020B0604020202020204" pitchFamily="34" charset="0"/>
              <a:buChar char="•"/>
            </a:pPr>
            <a:r>
              <a:rPr lang="en-US" sz="2800" dirty="0"/>
              <a:t>Subcontract-out executed or amended</a:t>
            </a:r>
          </a:p>
        </p:txBody>
      </p:sp>
    </p:spTree>
    <p:extLst>
      <p:ext uri="{BB962C8B-B14F-4D97-AF65-F5344CB8AC3E}">
        <p14:creationId xmlns:p14="http://schemas.microsoft.com/office/powerpoint/2010/main" val="23636306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6F0C9D-C86C-2E86-7296-00965691D24E}"/>
            </a:ext>
          </a:extLst>
        </p:cNvPr>
        <p:cNvGrpSpPr/>
        <p:nvPr/>
      </p:nvGrpSpPr>
      <p:grpSpPr>
        <a:xfrm>
          <a:off x="0" y="0"/>
          <a:ext cx="0" cy="0"/>
          <a:chOff x="0" y="0"/>
          <a:chExt cx="0" cy="0"/>
        </a:xfrm>
      </p:grpSpPr>
      <p:sp>
        <p:nvSpPr>
          <p:cNvPr id="6148" name="Rectangle 3">
            <a:extLst>
              <a:ext uri="{FF2B5EF4-FFF2-40B4-BE49-F238E27FC236}">
                <a16:creationId xmlns:a16="http://schemas.microsoft.com/office/drawing/2014/main" id="{9173D540-2EF3-3F44-AE81-102C91C68581}"/>
              </a:ext>
            </a:extLst>
          </p:cNvPr>
          <p:cNvSpPr>
            <a:spLocks noGrp="1" noChangeArrowheads="1"/>
          </p:cNvSpPr>
          <p:nvPr>
            <p:ph type="body" idx="1"/>
          </p:nvPr>
        </p:nvSpPr>
        <p:spPr>
          <a:xfrm>
            <a:off x="914400" y="152400"/>
            <a:ext cx="8077200" cy="679938"/>
          </a:xfrm>
        </p:spPr>
        <p:txBody>
          <a:bodyPr>
            <a:noAutofit/>
          </a:bodyPr>
          <a:lstStyle/>
          <a:p>
            <a:pPr marL="0" lvl="1" indent="0">
              <a:buNone/>
            </a:pPr>
            <a:r>
              <a:rPr lang="en-US" altLang="en-US" sz="3200" b="1" dirty="0">
                <a:latin typeface="Arial" panose="020B0604020202020204" pitchFamily="34" charset="0"/>
                <a:cs typeface="Arial" panose="020B0604020202020204" pitchFamily="34" charset="0"/>
              </a:rPr>
              <a:t>Two SPAs</a:t>
            </a:r>
          </a:p>
        </p:txBody>
      </p:sp>
      <p:graphicFrame>
        <p:nvGraphicFramePr>
          <p:cNvPr id="2" name="Table 1">
            <a:extLst>
              <a:ext uri="{FF2B5EF4-FFF2-40B4-BE49-F238E27FC236}">
                <a16:creationId xmlns:a16="http://schemas.microsoft.com/office/drawing/2014/main" id="{0F970CC4-389A-9D86-BCF3-22087E0DFE3C}"/>
              </a:ext>
            </a:extLst>
          </p:cNvPr>
          <p:cNvGraphicFramePr>
            <a:graphicFrameLocks noGrp="1"/>
          </p:cNvGraphicFramePr>
          <p:nvPr/>
        </p:nvGraphicFramePr>
        <p:xfrm>
          <a:off x="914399" y="728784"/>
          <a:ext cx="8077200" cy="6022964"/>
        </p:xfrm>
        <a:graphic>
          <a:graphicData uri="http://schemas.openxmlformats.org/drawingml/2006/table">
            <a:tbl>
              <a:tblPr firstRow="1" bandRow="1">
                <a:tableStyleId>{5C22544A-7EE6-4342-B048-85BDC9FD1C3A}</a:tableStyleId>
              </a:tblPr>
              <a:tblGrid>
                <a:gridCol w="4208586">
                  <a:extLst>
                    <a:ext uri="{9D8B030D-6E8A-4147-A177-3AD203B41FA5}">
                      <a16:colId xmlns:a16="http://schemas.microsoft.com/office/drawing/2014/main" val="3587496066"/>
                    </a:ext>
                  </a:extLst>
                </a:gridCol>
                <a:gridCol w="3868614">
                  <a:extLst>
                    <a:ext uri="{9D8B030D-6E8A-4147-A177-3AD203B41FA5}">
                      <a16:colId xmlns:a16="http://schemas.microsoft.com/office/drawing/2014/main" val="1710075489"/>
                    </a:ext>
                  </a:extLst>
                </a:gridCol>
              </a:tblGrid>
              <a:tr h="1542404">
                <a:tc>
                  <a:txBody>
                    <a:bodyPr/>
                    <a:lstStyle/>
                    <a:p>
                      <a:pPr algn="ctr"/>
                      <a:r>
                        <a:rPr lang="en-US" dirty="0">
                          <a:latin typeface="Arial" panose="020B0604020202020204" pitchFamily="34" charset="0"/>
                          <a:cs typeface="Arial" panose="020B0604020202020204" pitchFamily="34" charset="0"/>
                        </a:rPr>
                        <a:t>Sponsored Programs Administration</a:t>
                      </a:r>
                    </a:p>
                    <a:p>
                      <a:pPr algn="ctr"/>
                      <a:r>
                        <a:rPr lang="en-US" b="0" dirty="0">
                          <a:latin typeface="Arial" panose="020B0604020202020204" pitchFamily="34" charset="0"/>
                          <a:cs typeface="Arial" panose="020B0604020202020204" pitchFamily="34" charset="0"/>
                        </a:rPr>
                        <a:t>Vice Chancelor for Research</a:t>
                      </a:r>
                    </a:p>
                    <a:p>
                      <a:pPr algn="ctr"/>
                      <a:r>
                        <a:rPr lang="en-US" b="0" i="1" dirty="0">
                          <a:latin typeface="Arial" panose="020B0604020202020204" pitchFamily="34" charset="0"/>
                          <a:cs typeface="Arial" panose="020B0604020202020204" pitchFamily="34" charset="0"/>
                        </a:rPr>
                        <a:t>pre-award &amp; non-financial post-award</a:t>
                      </a:r>
                    </a:p>
                    <a:p>
                      <a:pPr algn="ctr"/>
                      <a:r>
                        <a:rPr lang="en-US" sz="1800" b="0" i="1" dirty="0">
                          <a:latin typeface="Arial" panose="020B0604020202020204" pitchFamily="34" charset="0"/>
                          <a:cs typeface="Arial" panose="020B0604020202020204" pitchFamily="34" charset="0"/>
                          <a:hlinkClick r:id="rId3"/>
                        </a:rPr>
                        <a:t>https://guides.unmc.edu/books/sponsored-programs-administration-guidebook</a:t>
                      </a:r>
                      <a:endParaRPr lang="en-US" sz="4400" b="0" i="1" dirty="0">
                        <a:latin typeface="Arial" panose="020B0604020202020204" pitchFamily="34" charset="0"/>
                        <a:cs typeface="Arial" panose="020B0604020202020204" pitchFamily="34" charset="0"/>
                      </a:endParaRPr>
                    </a:p>
                  </a:txBody>
                  <a:tcPr anchor="ctr"/>
                </a:tc>
                <a:tc>
                  <a:txBody>
                    <a:bodyPr/>
                    <a:lstStyle/>
                    <a:p>
                      <a:pPr algn="ctr"/>
                      <a:r>
                        <a:rPr lang="en-US" dirty="0">
                          <a:latin typeface="Arial" panose="020B0604020202020204" pitchFamily="34" charset="0"/>
                          <a:cs typeface="Arial" panose="020B0604020202020204" pitchFamily="34" charset="0"/>
                        </a:rPr>
                        <a:t>Sponsored Programs Accounting</a:t>
                      </a:r>
                    </a:p>
                    <a:p>
                      <a:pPr algn="ctr"/>
                      <a:r>
                        <a:rPr lang="en-US" b="0" i="0" dirty="0">
                          <a:latin typeface="Arial" panose="020B0604020202020204" pitchFamily="34" charset="0"/>
                          <a:cs typeface="Arial" panose="020B0604020202020204" pitchFamily="34" charset="0"/>
                        </a:rPr>
                        <a:t>Business &amp; Finance</a:t>
                      </a:r>
                    </a:p>
                    <a:p>
                      <a:pPr algn="ctr"/>
                      <a:r>
                        <a:rPr lang="en-US" b="0" i="1" dirty="0">
                          <a:latin typeface="Arial" panose="020B0604020202020204" pitchFamily="34" charset="0"/>
                          <a:cs typeface="Arial" panose="020B0604020202020204" pitchFamily="34" charset="0"/>
                        </a:rPr>
                        <a:t>post-award</a:t>
                      </a:r>
                    </a:p>
                    <a:p>
                      <a:pPr algn="ctr"/>
                      <a:r>
                        <a:rPr lang="en-US" b="0" i="1" dirty="0">
                          <a:latin typeface="Arial" panose="020B0604020202020204" pitchFamily="34" charset="0"/>
                          <a:cs typeface="Arial" panose="020B0604020202020204" pitchFamily="34" charset="0"/>
                          <a:hlinkClick r:id="rId4"/>
                        </a:rPr>
                        <a:t>https://info.unmc.edu/management/finance/spaccounting/index.html</a:t>
                      </a:r>
                      <a:endParaRPr lang="en-US" b="0" i="1" dirty="0">
                        <a:latin typeface="Arial" panose="020B0604020202020204" pitchFamily="34" charset="0"/>
                        <a:cs typeface="Arial" panose="020B0604020202020204" pitchFamily="34" charset="0"/>
                      </a:endParaRPr>
                    </a:p>
                  </a:txBody>
                  <a:tcPr anchor="ctr"/>
                </a:tc>
                <a:extLst>
                  <a:ext uri="{0D108BD9-81ED-4DB2-BD59-A6C34878D82A}">
                    <a16:rowId xmlns:a16="http://schemas.microsoft.com/office/drawing/2014/main" val="2994661536"/>
                  </a:ext>
                </a:extLst>
              </a:tr>
              <a:tr h="4434411">
                <a:tc>
                  <a:txBody>
                    <a:bodyPr/>
                    <a:lstStyle/>
                    <a:p>
                      <a:pPr marL="285750" indent="-285750">
                        <a:buFont typeface="Arial" panose="020B0604020202020204" pitchFamily="34" charset="0"/>
                        <a:buChar char="•"/>
                      </a:pPr>
                      <a:r>
                        <a:rPr lang="en-US" sz="2400" dirty="0">
                          <a:latin typeface="Arial" panose="020B0604020202020204" pitchFamily="34" charset="0"/>
                          <a:cs typeface="Arial" panose="020B0604020202020204" pitchFamily="34" charset="0"/>
                        </a:rPr>
                        <a:t>Signs and submits applications</a:t>
                      </a:r>
                    </a:p>
                    <a:p>
                      <a:pPr marL="285750" indent="-285750">
                        <a:buFont typeface="Arial" panose="020B0604020202020204" pitchFamily="34" charset="0"/>
                        <a:buChar char="•"/>
                      </a:pPr>
                      <a:r>
                        <a:rPr lang="en-US" sz="2400" dirty="0">
                          <a:latin typeface="Arial" panose="020B0604020202020204" pitchFamily="34" charset="0"/>
                          <a:cs typeface="Arial" panose="020B0604020202020204" pitchFamily="34" charset="0"/>
                        </a:rPr>
                        <a:t>Negotiates and signs award documents</a:t>
                      </a:r>
                    </a:p>
                    <a:p>
                      <a:pPr marL="285750" indent="-285750">
                        <a:buFont typeface="Arial" panose="020B0604020202020204" pitchFamily="34" charset="0"/>
                        <a:buChar char="•"/>
                      </a:pPr>
                      <a:r>
                        <a:rPr lang="en-US" sz="2400" dirty="0">
                          <a:latin typeface="Arial" panose="020B0604020202020204" pitchFamily="34" charset="0"/>
                          <a:cs typeface="Arial" panose="020B0604020202020204" pitchFamily="34" charset="0"/>
                        </a:rPr>
                        <a:t>Submits progress reports</a:t>
                      </a:r>
                    </a:p>
                    <a:p>
                      <a:pPr marL="285750" indent="-285750">
                        <a:buFont typeface="Arial" panose="020B0604020202020204" pitchFamily="34" charset="0"/>
                        <a:buChar char="•"/>
                      </a:pPr>
                      <a:r>
                        <a:rPr lang="en-US" sz="2400" dirty="0">
                          <a:latin typeface="Arial" panose="020B0604020202020204" pitchFamily="34" charset="0"/>
                          <a:cs typeface="Arial" panose="020B0604020202020204" pitchFamily="34" charset="0"/>
                        </a:rPr>
                        <a:t>Generates subaward agreements</a:t>
                      </a:r>
                    </a:p>
                    <a:p>
                      <a:pPr marL="285750" indent="-285750">
                        <a:buFont typeface="Arial" panose="020B0604020202020204" pitchFamily="34" charset="0"/>
                        <a:buChar char="•"/>
                      </a:pPr>
                      <a:r>
                        <a:rPr lang="en-US" sz="2400" dirty="0">
                          <a:latin typeface="Arial" panose="020B0604020202020204" pitchFamily="34" charset="0"/>
                          <a:cs typeface="Arial" panose="020B0604020202020204" pitchFamily="34" charset="0"/>
                        </a:rPr>
                        <a:t>Communicates with sponsors regarding changes to project and budget</a:t>
                      </a:r>
                    </a:p>
                    <a:p>
                      <a:pPr marL="285750" indent="-285750">
                        <a:buFont typeface="Arial" panose="020B0604020202020204" pitchFamily="34" charset="0"/>
                        <a:buChar char="•"/>
                      </a:pPr>
                      <a:r>
                        <a:rPr lang="en-US" sz="2400" dirty="0">
                          <a:latin typeface="Arial" panose="020B0604020202020204" pitchFamily="34" charset="0"/>
                          <a:cs typeface="Arial" panose="020B0604020202020204" pitchFamily="34" charset="0"/>
                        </a:rPr>
                        <a:t>Subrecipient monitoring</a:t>
                      </a:r>
                    </a:p>
                  </a:txBody>
                  <a:tcPr/>
                </a:tc>
                <a:tc>
                  <a:txBody>
                    <a:bodyPr/>
                    <a:lstStyle/>
                    <a:p>
                      <a:pPr marL="285750" indent="-285750">
                        <a:buFont typeface="Arial" panose="020B0604020202020204" pitchFamily="34" charset="0"/>
                        <a:buChar char="•"/>
                      </a:pPr>
                      <a:r>
                        <a:rPr lang="en-US" sz="2400" dirty="0">
                          <a:latin typeface="Arial" panose="020B0604020202020204" pitchFamily="34" charset="0"/>
                          <a:cs typeface="Arial" panose="020B0604020202020204" pitchFamily="34" charset="0"/>
                        </a:rPr>
                        <a:t>Sets up awards in SAP</a:t>
                      </a:r>
                    </a:p>
                    <a:p>
                      <a:pPr marL="285750" indent="-285750">
                        <a:buFont typeface="Arial" panose="020B0604020202020204" pitchFamily="34" charset="0"/>
                        <a:buChar char="•"/>
                      </a:pPr>
                      <a:r>
                        <a:rPr lang="en-US" sz="2400" dirty="0">
                          <a:latin typeface="Arial" panose="020B0604020202020204" pitchFamily="34" charset="0"/>
                          <a:cs typeface="Arial" panose="020B0604020202020204" pitchFamily="34" charset="0"/>
                        </a:rPr>
                        <a:t>Draws down funds and/or invoices sponsor</a:t>
                      </a:r>
                    </a:p>
                    <a:p>
                      <a:pPr marL="285750" indent="-285750">
                        <a:buFont typeface="Arial" panose="020B0604020202020204" pitchFamily="34" charset="0"/>
                        <a:buChar char="•"/>
                      </a:pPr>
                      <a:r>
                        <a:rPr lang="en-US" sz="2400" dirty="0">
                          <a:latin typeface="Arial" panose="020B0604020202020204" pitchFamily="34" charset="0"/>
                          <a:cs typeface="Arial" panose="020B0604020202020204" pitchFamily="34" charset="0"/>
                        </a:rPr>
                        <a:t>Monitors accounts for allowable costs</a:t>
                      </a:r>
                    </a:p>
                    <a:p>
                      <a:pPr marL="285750" indent="-285750">
                        <a:buFont typeface="Arial" panose="020B0604020202020204" pitchFamily="34" charset="0"/>
                        <a:buChar char="•"/>
                      </a:pPr>
                      <a:r>
                        <a:rPr lang="en-US" sz="2400" dirty="0">
                          <a:latin typeface="Arial" panose="020B0604020202020204" pitchFamily="34" charset="0"/>
                          <a:cs typeface="Arial" panose="020B0604020202020204" pitchFamily="34" charset="0"/>
                        </a:rPr>
                        <a:t>Prepares and submits financial reports</a:t>
                      </a:r>
                    </a:p>
                    <a:p>
                      <a:pPr marL="285750" indent="-285750">
                        <a:buFont typeface="Arial" panose="020B0604020202020204" pitchFamily="34" charset="0"/>
                        <a:buChar char="•"/>
                      </a:pPr>
                      <a:r>
                        <a:rPr lang="en-US" sz="2400">
                          <a:latin typeface="Arial" panose="020B0604020202020204" pitchFamily="34" charset="0"/>
                          <a:cs typeface="Arial" panose="020B0604020202020204" pitchFamily="34" charset="0"/>
                        </a:rPr>
                        <a:t>Subrecipient monitoring</a:t>
                      </a:r>
                      <a:endParaRPr lang="en-US" sz="24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982890307"/>
                  </a:ext>
                </a:extLst>
              </a:tr>
            </a:tbl>
          </a:graphicData>
        </a:graphic>
      </p:graphicFrame>
    </p:spTree>
    <p:extLst>
      <p:ext uri="{BB962C8B-B14F-4D97-AF65-F5344CB8AC3E}">
        <p14:creationId xmlns:p14="http://schemas.microsoft.com/office/powerpoint/2010/main" val="20697520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8D4C64-DD09-E89F-47B0-38C068D0028B}"/>
            </a:ext>
          </a:extLst>
        </p:cNvPr>
        <p:cNvGrpSpPr/>
        <p:nvPr/>
      </p:nvGrpSpPr>
      <p:grpSpPr>
        <a:xfrm>
          <a:off x="0" y="0"/>
          <a:ext cx="0" cy="0"/>
          <a:chOff x="0" y="0"/>
          <a:chExt cx="0" cy="0"/>
        </a:xfrm>
      </p:grpSpPr>
      <p:sp>
        <p:nvSpPr>
          <p:cNvPr id="12" name="Content Placeholder 11">
            <a:extLst>
              <a:ext uri="{FF2B5EF4-FFF2-40B4-BE49-F238E27FC236}">
                <a16:creationId xmlns:a16="http://schemas.microsoft.com/office/drawing/2014/main" id="{2D5DF77D-33FD-ADED-B01F-216E1F6B319B}"/>
              </a:ext>
            </a:extLst>
          </p:cNvPr>
          <p:cNvSpPr>
            <a:spLocks noGrp="1"/>
          </p:cNvSpPr>
          <p:nvPr>
            <p:ph idx="1"/>
          </p:nvPr>
        </p:nvSpPr>
        <p:spPr>
          <a:xfrm>
            <a:off x="722376" y="82296"/>
            <a:ext cx="8245354" cy="6611111"/>
          </a:xfrm>
        </p:spPr>
        <p:txBody>
          <a:bodyPr>
            <a:noAutofit/>
          </a:bodyPr>
          <a:lstStyle/>
          <a:p>
            <a:r>
              <a:rPr lang="en-US" sz="2000" b="1" dirty="0"/>
              <a:t>Research Security Training for Federal Awards</a:t>
            </a:r>
          </a:p>
          <a:p>
            <a:r>
              <a:rPr lang="en-US" sz="2000" u="sng" dirty="0">
                <a:hlinkClick r:id="rId3" tooltip="https://unmc.instructure.com/enroll/XBFEN6"/>
              </a:rPr>
              <a:t>https://unmc.instructure.com/enroll/XBFEN6</a:t>
            </a:r>
            <a:endParaRPr lang="en-US" sz="2000" u="sng" dirty="0"/>
          </a:p>
          <a:p>
            <a:endParaRPr lang="en-US" sz="2000" dirty="0">
              <a:hlinkClick r:id="rId4"/>
            </a:endParaRPr>
          </a:p>
          <a:p>
            <a:r>
              <a:rPr lang="en-US" sz="2000" dirty="0"/>
              <a:t>Current and Pending (Other) Support certification</a:t>
            </a:r>
          </a:p>
          <a:p>
            <a:r>
              <a:rPr lang="en-US" sz="2000" i="1" dirty="0"/>
              <a:t>I certify that the information provided is current, accurate, and complete. This includes, but is not limited to, information related to current, pending, and other support (both foreign and domestic) as defined in 42 U.S.C. § 6605.</a:t>
            </a:r>
          </a:p>
          <a:p>
            <a:r>
              <a:rPr lang="en-US" sz="2000" i="1" dirty="0"/>
              <a:t>In accordance with Section 10632 of the CHIPS and Science Act of 2022 (42 U.S.C. § 19232), each individual identified as a senior/key person must certify that they are not a party to a malign foreign talent recruitment program.</a:t>
            </a:r>
          </a:p>
          <a:p>
            <a:r>
              <a:rPr lang="en-US" sz="2000" b="1" i="1" dirty="0"/>
              <a:t>Research Security Training Requirement for Federal Award Personnel: In accordance with Section 10634 of the CHIPS and Science Act of 2022 (42 U.S.C. § 19234), each individual identified as a senior/key person must certify that they have completed the requisite research security training that meets the requirements specified in Item 2 of Important Notice No. 149 within 12 months prior to proposal submission.</a:t>
            </a:r>
          </a:p>
          <a:p>
            <a:r>
              <a:rPr lang="en-US" sz="2000" i="1" dirty="0"/>
              <a:t>Misrepresentations and/or omissions may be subject to prosecution and liability pursuant to, but not limited to, 18 U.S.C. §§287, 1001, 1031 and 31 U.S.C. §§3729-3733 and 3802.</a:t>
            </a:r>
            <a:endParaRPr lang="en-US" sz="2000" dirty="0"/>
          </a:p>
        </p:txBody>
      </p:sp>
    </p:spTree>
    <p:extLst>
      <p:ext uri="{BB962C8B-B14F-4D97-AF65-F5344CB8AC3E}">
        <p14:creationId xmlns:p14="http://schemas.microsoft.com/office/powerpoint/2010/main" val="398840064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F44546-34F1-A1CA-7807-81A290C1B158}"/>
            </a:ext>
          </a:extLst>
        </p:cNvPr>
        <p:cNvGrpSpPr/>
        <p:nvPr/>
      </p:nvGrpSpPr>
      <p:grpSpPr>
        <a:xfrm>
          <a:off x="0" y="0"/>
          <a:ext cx="0" cy="0"/>
          <a:chOff x="0" y="0"/>
          <a:chExt cx="0" cy="0"/>
        </a:xfrm>
      </p:grpSpPr>
      <p:sp>
        <p:nvSpPr>
          <p:cNvPr id="12" name="Content Placeholder 11">
            <a:extLst>
              <a:ext uri="{FF2B5EF4-FFF2-40B4-BE49-F238E27FC236}">
                <a16:creationId xmlns:a16="http://schemas.microsoft.com/office/drawing/2014/main" id="{4163A1D2-3910-0256-986F-2A2F63B5AD7E}"/>
              </a:ext>
            </a:extLst>
          </p:cNvPr>
          <p:cNvSpPr>
            <a:spLocks noGrp="1"/>
          </p:cNvSpPr>
          <p:nvPr>
            <p:ph idx="1"/>
          </p:nvPr>
        </p:nvSpPr>
        <p:spPr>
          <a:xfrm>
            <a:off x="722376" y="82296"/>
            <a:ext cx="8245354" cy="6611111"/>
          </a:xfrm>
        </p:spPr>
        <p:txBody>
          <a:bodyPr>
            <a:noAutofit/>
          </a:bodyPr>
          <a:lstStyle/>
          <a:p>
            <a:r>
              <a:rPr lang="en-US" sz="2000" b="1" dirty="0"/>
              <a:t>Research Security Training for Federal Awards</a:t>
            </a:r>
          </a:p>
          <a:p>
            <a:r>
              <a:rPr lang="en-US" sz="2000" u="sng" dirty="0">
                <a:hlinkClick r:id="rId3" tooltip="https://unmc.instructure.com/enroll/XBFEN6"/>
              </a:rPr>
              <a:t>https://unmc.instructure.com/enroll/XBFEN6</a:t>
            </a:r>
            <a:endParaRPr lang="en-US" sz="2000" u="sng" dirty="0"/>
          </a:p>
          <a:p>
            <a:endParaRPr lang="en-US" sz="2000" dirty="0">
              <a:hlinkClick r:id="rId4"/>
            </a:endParaRPr>
          </a:p>
          <a:p>
            <a:r>
              <a:rPr lang="en-US" sz="2000" dirty="0"/>
              <a:t>Biographical sketch certification</a:t>
            </a:r>
          </a:p>
          <a:p>
            <a:r>
              <a:rPr lang="en-US" sz="2000" i="1" dirty="0"/>
              <a:t>I certify that the information provided is current, accurate, and complete. This includes, but is not limited to, information related to current, pending, and other support (both foreign and domestic) as defined in 42 U.S.C. § 6605.</a:t>
            </a:r>
          </a:p>
          <a:p>
            <a:r>
              <a:rPr lang="en-US" sz="2000" i="1" dirty="0"/>
              <a:t>In accordance with Section 10632 of the CHIPS and Science Act of 2022 (42 U.S.C. § 19232), each individual identified as a senior/key person must certify that they are not a party to a malign foreign talent recruitment program.</a:t>
            </a:r>
          </a:p>
          <a:p>
            <a:r>
              <a:rPr lang="en-US" sz="2000" b="1" i="1" dirty="0"/>
              <a:t>Research Security Training Requirement for Federal Award Personnel: In accordance with Section 10634 of the CHIPS and Science Act of 2022 (42 U.S.C. § 19234), each individual identified as a senior/key person must certify that they have completed the requisite research security training that meets the requirements specified in Item 2 of Important Notice No. 149 within 12 months prior to proposal submission.</a:t>
            </a:r>
          </a:p>
          <a:p>
            <a:r>
              <a:rPr lang="en-US" sz="2000" i="1" dirty="0"/>
              <a:t>Misrepresentations and/or omissions may be subject to prosecution and liability pursuant to, but not limited to, 18 U.S.C. §§287, 1001, 1031 and 31 U.S.C. §§3729-3733 and 3802.</a:t>
            </a:r>
          </a:p>
        </p:txBody>
      </p:sp>
    </p:spTree>
    <p:extLst>
      <p:ext uri="{BB962C8B-B14F-4D97-AF65-F5344CB8AC3E}">
        <p14:creationId xmlns:p14="http://schemas.microsoft.com/office/powerpoint/2010/main" val="128410859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F7271C-4C1B-2B7A-AE17-8BA96DDDB6F6}"/>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C5BE8F9-780A-EA7C-ECED-2EF8973AEA07}"/>
              </a:ext>
            </a:extLst>
          </p:cNvPr>
          <p:cNvSpPr>
            <a:spLocks noGrp="1"/>
          </p:cNvSpPr>
          <p:nvPr>
            <p:ph idx="1"/>
          </p:nvPr>
        </p:nvSpPr>
        <p:spPr>
          <a:xfrm>
            <a:off x="642796" y="877823"/>
            <a:ext cx="8501204" cy="5856351"/>
          </a:xfrm>
        </p:spPr>
        <p:txBody>
          <a:bodyPr>
            <a:normAutofit/>
          </a:bodyPr>
          <a:lstStyle/>
          <a:p>
            <a:pPr algn="ctr">
              <a:lnSpc>
                <a:spcPct val="100000"/>
              </a:lnSpc>
              <a:spcBef>
                <a:spcPts val="0"/>
              </a:spcBef>
            </a:pPr>
            <a:r>
              <a:rPr lang="en-US" sz="3600" b="1" dirty="0">
                <a:solidFill>
                  <a:srgbClr val="333333"/>
                </a:solidFill>
                <a:latin typeface="Arial" panose="020B0604020202020204" pitchFamily="34" charset="0"/>
                <a:ea typeface="Open Sans" panose="020B0606030504020204" pitchFamily="34" charset="0"/>
                <a:cs typeface="Arial" panose="020B0604020202020204" pitchFamily="34" charset="0"/>
              </a:rPr>
              <a:t>ZOOM POLL</a:t>
            </a:r>
          </a:p>
          <a:p>
            <a:pPr algn="ctr">
              <a:lnSpc>
                <a:spcPct val="100000"/>
              </a:lnSpc>
              <a:spcBef>
                <a:spcPts val="0"/>
              </a:spcBef>
            </a:pPr>
            <a:endParaRPr lang="en-US" sz="3200" b="1" dirty="0">
              <a:solidFill>
                <a:srgbClr val="333333"/>
              </a:solidFill>
              <a:latin typeface="Arial" panose="020B0604020202020204" pitchFamily="34" charset="0"/>
              <a:ea typeface="Open Sans" panose="020B0606030504020204" pitchFamily="34" charset="0"/>
              <a:cs typeface="Arial" panose="020B0604020202020204" pitchFamily="34" charset="0"/>
            </a:endParaRPr>
          </a:p>
          <a:p>
            <a:pPr algn="ctr">
              <a:lnSpc>
                <a:spcPct val="100000"/>
              </a:lnSpc>
              <a:spcBef>
                <a:spcPts val="0"/>
              </a:spcBef>
            </a:pPr>
            <a:endParaRPr lang="en-US" sz="3200" b="1" dirty="0">
              <a:solidFill>
                <a:srgbClr val="333333"/>
              </a:solidFill>
              <a:latin typeface="Arial" panose="020B0604020202020204" pitchFamily="34" charset="0"/>
              <a:ea typeface="Open Sans" panose="020B0606030504020204" pitchFamily="34" charset="0"/>
              <a:cs typeface="Arial" panose="020B0604020202020204" pitchFamily="34" charset="0"/>
            </a:endParaRPr>
          </a:p>
          <a:p>
            <a:pPr algn="ctr">
              <a:lnSpc>
                <a:spcPct val="100000"/>
              </a:lnSpc>
              <a:spcBef>
                <a:spcPts val="0"/>
              </a:spcBef>
            </a:pPr>
            <a:r>
              <a:rPr lang="en-US" sz="3200" dirty="0">
                <a:solidFill>
                  <a:srgbClr val="333333"/>
                </a:solidFill>
                <a:latin typeface="Arial" panose="020B0604020202020204" pitchFamily="34" charset="0"/>
                <a:ea typeface="Open Sans" panose="020B0606030504020204" pitchFamily="34" charset="0"/>
                <a:cs typeface="Arial" panose="020B0604020202020204" pitchFamily="34" charset="0"/>
              </a:rPr>
              <a:t>Now that the </a:t>
            </a:r>
            <a:r>
              <a:rPr lang="en-US" sz="3200" dirty="0"/>
              <a:t>U.S. Department of Education and the Higher Learning Commission have formally recognized the joint accreditation of UNL and UNMC, how are subawards</a:t>
            </a:r>
          </a:p>
          <a:p>
            <a:pPr algn="ctr">
              <a:lnSpc>
                <a:spcPct val="100000"/>
              </a:lnSpc>
              <a:spcBef>
                <a:spcPts val="0"/>
              </a:spcBef>
            </a:pPr>
            <a:r>
              <a:rPr lang="en-US" sz="3200" dirty="0"/>
              <a:t>between campuses being handled?</a:t>
            </a:r>
            <a:endParaRPr lang="en-US" sz="3200" dirty="0">
              <a:solidFill>
                <a:srgbClr val="333333"/>
              </a:solidFill>
              <a:latin typeface="Arial" panose="020B0604020202020204" pitchFamily="34" charset="0"/>
              <a:ea typeface="Open Sans" panose="020B0606030504020204" pitchFamily="34" charset="0"/>
              <a:cs typeface="Arial" panose="020B0604020202020204" pitchFamily="34" charset="0"/>
            </a:endParaRPr>
          </a:p>
        </p:txBody>
      </p:sp>
    </p:spTree>
    <p:extLst>
      <p:ext uri="{BB962C8B-B14F-4D97-AF65-F5344CB8AC3E}">
        <p14:creationId xmlns:p14="http://schemas.microsoft.com/office/powerpoint/2010/main" val="273571223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6DA745-E378-E350-6C5D-0020A6E6AA18}"/>
            </a:ext>
          </a:extLst>
        </p:cNvPr>
        <p:cNvGrpSpPr/>
        <p:nvPr/>
      </p:nvGrpSpPr>
      <p:grpSpPr>
        <a:xfrm>
          <a:off x="0" y="0"/>
          <a:ext cx="0" cy="0"/>
          <a:chOff x="0" y="0"/>
          <a:chExt cx="0" cy="0"/>
        </a:xfrm>
      </p:grpSpPr>
      <p:sp>
        <p:nvSpPr>
          <p:cNvPr id="12" name="Content Placeholder 11">
            <a:extLst>
              <a:ext uri="{FF2B5EF4-FFF2-40B4-BE49-F238E27FC236}">
                <a16:creationId xmlns:a16="http://schemas.microsoft.com/office/drawing/2014/main" id="{59680EE9-9764-E533-7536-4696E9655E4F}"/>
              </a:ext>
            </a:extLst>
          </p:cNvPr>
          <p:cNvSpPr>
            <a:spLocks noGrp="1"/>
          </p:cNvSpPr>
          <p:nvPr>
            <p:ph idx="1"/>
          </p:nvPr>
        </p:nvSpPr>
        <p:spPr>
          <a:xfrm>
            <a:off x="825190" y="234175"/>
            <a:ext cx="8142540" cy="1384313"/>
          </a:xfrm>
        </p:spPr>
        <p:txBody>
          <a:bodyPr>
            <a:noAutofit/>
          </a:bodyPr>
          <a:lstStyle/>
          <a:p>
            <a:r>
              <a:rPr lang="en-US" sz="3200" b="1" dirty="0"/>
              <a:t>Year End Calendar</a:t>
            </a:r>
          </a:p>
          <a:p>
            <a:r>
              <a:rPr lang="en-US" sz="2400" i="1" dirty="0">
                <a:hlinkClick r:id="rId3"/>
              </a:rPr>
              <a:t>https://unmcspa.zendesk.com/hc/en-us/articles/6324806222231-Year-End-Calendar-FY26</a:t>
            </a:r>
            <a:endParaRPr lang="en-US" sz="2400" i="1" dirty="0"/>
          </a:p>
        </p:txBody>
      </p:sp>
      <p:graphicFrame>
        <p:nvGraphicFramePr>
          <p:cNvPr id="2" name="Table 1">
            <a:extLst>
              <a:ext uri="{FF2B5EF4-FFF2-40B4-BE49-F238E27FC236}">
                <a16:creationId xmlns:a16="http://schemas.microsoft.com/office/drawing/2014/main" id="{40D9AE25-ACD1-DC72-266D-81503B2287BF}"/>
              </a:ext>
            </a:extLst>
          </p:cNvPr>
          <p:cNvGraphicFramePr>
            <a:graphicFrameLocks noGrp="1"/>
          </p:cNvGraphicFramePr>
          <p:nvPr/>
        </p:nvGraphicFramePr>
        <p:xfrm>
          <a:off x="893064" y="1763777"/>
          <a:ext cx="8074666" cy="4860048"/>
        </p:xfrm>
        <a:graphic>
          <a:graphicData uri="http://schemas.openxmlformats.org/drawingml/2006/table">
            <a:tbl>
              <a:tblPr bandRow="1">
                <a:tableStyleId>{5C22544A-7EE6-4342-B048-85BDC9FD1C3A}</a:tableStyleId>
              </a:tblPr>
              <a:tblGrid>
                <a:gridCol w="1667256">
                  <a:extLst>
                    <a:ext uri="{9D8B030D-6E8A-4147-A177-3AD203B41FA5}">
                      <a16:colId xmlns:a16="http://schemas.microsoft.com/office/drawing/2014/main" val="1086113952"/>
                    </a:ext>
                  </a:extLst>
                </a:gridCol>
                <a:gridCol w="6407410">
                  <a:extLst>
                    <a:ext uri="{9D8B030D-6E8A-4147-A177-3AD203B41FA5}">
                      <a16:colId xmlns:a16="http://schemas.microsoft.com/office/drawing/2014/main" val="1028008100"/>
                    </a:ext>
                  </a:extLst>
                </a:gridCol>
              </a:tblGrid>
              <a:tr h="2162648">
                <a:tc>
                  <a:txBody>
                    <a:bodyPr/>
                    <a:lstStyle/>
                    <a:p>
                      <a:r>
                        <a:rPr lang="en-US" sz="3200" dirty="0">
                          <a:latin typeface="Arial" panose="020B0604020202020204" pitchFamily="34" charset="0"/>
                          <a:cs typeface="Arial" panose="020B0604020202020204" pitchFamily="34" charset="0"/>
                        </a:rPr>
                        <a:t>June 30</a:t>
                      </a:r>
                    </a:p>
                  </a:txBody>
                  <a:tcPr/>
                </a:tc>
                <a:tc>
                  <a:txBody>
                    <a:bodyPr/>
                    <a:lstStyle/>
                    <a:p>
                      <a:r>
                        <a:rPr lang="en-US" sz="3200" dirty="0">
                          <a:latin typeface="Arial" panose="020B0604020202020204" pitchFamily="34" charset="0"/>
                          <a:cs typeface="Arial" panose="020B0604020202020204" pitchFamily="34" charset="0"/>
                        </a:rPr>
                        <a:t>All proposals submitted and awards received/fully executed should be included in FY26 reports</a:t>
                      </a:r>
                    </a:p>
                  </a:txBody>
                  <a:tcPr/>
                </a:tc>
                <a:extLst>
                  <a:ext uri="{0D108BD9-81ED-4DB2-BD59-A6C34878D82A}">
                    <a16:rowId xmlns:a16="http://schemas.microsoft.com/office/drawing/2014/main" val="3490043447"/>
                  </a:ext>
                </a:extLst>
              </a:tr>
              <a:tr h="1646195">
                <a:tc>
                  <a:txBody>
                    <a:bodyPr/>
                    <a:lstStyle/>
                    <a:p>
                      <a:r>
                        <a:rPr lang="en-US" sz="3200" dirty="0">
                          <a:latin typeface="Arial" panose="020B0604020202020204" pitchFamily="34" charset="0"/>
                          <a:cs typeface="Arial" panose="020B0604020202020204" pitchFamily="34" charset="0"/>
                        </a:rPr>
                        <a:t>July 10</a:t>
                      </a:r>
                    </a:p>
                  </a:txBody>
                  <a:tcPr/>
                </a:tc>
                <a:tc>
                  <a:txBody>
                    <a:bodyPr/>
                    <a:lstStyle/>
                    <a:p>
                      <a:r>
                        <a:rPr lang="en-US" sz="3200" dirty="0">
                          <a:latin typeface="Arial" panose="020B0604020202020204" pitchFamily="34" charset="0"/>
                          <a:cs typeface="Arial" panose="020B0604020202020204" pitchFamily="34" charset="0"/>
                        </a:rPr>
                        <a:t>Last day SPA can “import” proposals and “set up” awards to be included in FY26 reports</a:t>
                      </a:r>
                    </a:p>
                  </a:txBody>
                  <a:tcPr/>
                </a:tc>
                <a:extLst>
                  <a:ext uri="{0D108BD9-81ED-4DB2-BD59-A6C34878D82A}">
                    <a16:rowId xmlns:a16="http://schemas.microsoft.com/office/drawing/2014/main" val="1889696802"/>
                  </a:ext>
                </a:extLst>
              </a:tr>
              <a:tr h="1051205">
                <a:tc>
                  <a:txBody>
                    <a:bodyPr/>
                    <a:lstStyle/>
                    <a:p>
                      <a:r>
                        <a:rPr lang="en-US" sz="3200" dirty="0">
                          <a:latin typeface="Arial" panose="020B0604020202020204" pitchFamily="34" charset="0"/>
                          <a:cs typeface="Arial" panose="020B0604020202020204" pitchFamily="34" charset="0"/>
                        </a:rPr>
                        <a:t>July 16</a:t>
                      </a:r>
                    </a:p>
                  </a:txBody>
                  <a:tcPr/>
                </a:tc>
                <a:tc>
                  <a:txBody>
                    <a:bodyPr/>
                    <a:lstStyle/>
                    <a:p>
                      <a:r>
                        <a:rPr lang="en-US" sz="3200" dirty="0">
                          <a:latin typeface="Arial" panose="020B0604020202020204" pitchFamily="34" charset="0"/>
                          <a:cs typeface="Arial" panose="020B0604020202020204" pitchFamily="34" charset="0"/>
                        </a:rPr>
                        <a:t>SPA data locked down</a:t>
                      </a:r>
                    </a:p>
                  </a:txBody>
                  <a:tcPr/>
                </a:tc>
                <a:extLst>
                  <a:ext uri="{0D108BD9-81ED-4DB2-BD59-A6C34878D82A}">
                    <a16:rowId xmlns:a16="http://schemas.microsoft.com/office/drawing/2014/main" val="1326035700"/>
                  </a:ext>
                </a:extLst>
              </a:tr>
            </a:tbl>
          </a:graphicData>
        </a:graphic>
      </p:graphicFrame>
    </p:spTree>
    <p:extLst>
      <p:ext uri="{BB962C8B-B14F-4D97-AF65-F5344CB8AC3E}">
        <p14:creationId xmlns:p14="http://schemas.microsoft.com/office/powerpoint/2010/main" val="145174249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689DF8-022B-0834-9850-BF52D8378147}"/>
            </a:ext>
          </a:extLst>
        </p:cNvPr>
        <p:cNvGrpSpPr/>
        <p:nvPr/>
      </p:nvGrpSpPr>
      <p:grpSpPr>
        <a:xfrm>
          <a:off x="0" y="0"/>
          <a:ext cx="0" cy="0"/>
          <a:chOff x="0" y="0"/>
          <a:chExt cx="0" cy="0"/>
        </a:xfrm>
      </p:grpSpPr>
      <p:sp>
        <p:nvSpPr>
          <p:cNvPr id="12" name="Content Placeholder 11">
            <a:extLst>
              <a:ext uri="{FF2B5EF4-FFF2-40B4-BE49-F238E27FC236}">
                <a16:creationId xmlns:a16="http://schemas.microsoft.com/office/drawing/2014/main" id="{8DB681AB-A7BD-FD12-E165-7B2D2D8883F1}"/>
              </a:ext>
            </a:extLst>
          </p:cNvPr>
          <p:cNvSpPr>
            <a:spLocks noGrp="1"/>
          </p:cNvSpPr>
          <p:nvPr>
            <p:ph idx="1"/>
          </p:nvPr>
        </p:nvSpPr>
        <p:spPr>
          <a:xfrm>
            <a:off x="825190" y="234175"/>
            <a:ext cx="8142540" cy="6523464"/>
          </a:xfrm>
        </p:spPr>
        <p:txBody>
          <a:bodyPr>
            <a:noAutofit/>
          </a:bodyPr>
          <a:lstStyle/>
          <a:p>
            <a:pPr>
              <a:lnSpc>
                <a:spcPct val="100000"/>
              </a:lnSpc>
              <a:spcBef>
                <a:spcPts val="0"/>
              </a:spcBef>
            </a:pPr>
            <a:r>
              <a:rPr lang="en-US" sz="2800" b="1" dirty="0"/>
              <a:t>Research Town Hall</a:t>
            </a:r>
          </a:p>
          <a:p>
            <a:pPr>
              <a:lnSpc>
                <a:spcPct val="100000"/>
              </a:lnSpc>
              <a:spcBef>
                <a:spcPts val="0"/>
              </a:spcBef>
            </a:pPr>
            <a:r>
              <a:rPr lang="en-US" sz="2800" dirty="0"/>
              <a:t>Thursday, June 25, at noon CT</a:t>
            </a:r>
          </a:p>
          <a:p>
            <a:pPr>
              <a:lnSpc>
                <a:spcPct val="100000"/>
              </a:lnSpc>
              <a:spcBef>
                <a:spcPts val="0"/>
              </a:spcBef>
            </a:pPr>
            <a:r>
              <a:rPr lang="en-US" sz="2400" dirty="0">
                <a:hlinkClick r:id="rId3"/>
              </a:rPr>
              <a:t>https://events.unmc.edu/event/research-town-hall-6591</a:t>
            </a:r>
            <a:endParaRPr lang="en-US" sz="2400" dirty="0"/>
          </a:p>
          <a:p>
            <a:pPr>
              <a:lnSpc>
                <a:spcPct val="100000"/>
              </a:lnSpc>
              <a:spcBef>
                <a:spcPts val="0"/>
              </a:spcBef>
            </a:pPr>
            <a:endParaRPr lang="en-US" sz="2400" dirty="0"/>
          </a:p>
          <a:p>
            <a:pPr>
              <a:lnSpc>
                <a:spcPct val="100000"/>
              </a:lnSpc>
              <a:spcBef>
                <a:spcPts val="0"/>
              </a:spcBef>
            </a:pPr>
            <a:endParaRPr lang="en-US" sz="2400" dirty="0"/>
          </a:p>
          <a:p>
            <a:pPr marL="342900" indent="-342900">
              <a:lnSpc>
                <a:spcPct val="100000"/>
              </a:lnSpc>
              <a:spcBef>
                <a:spcPts val="0"/>
              </a:spcBef>
              <a:buFont typeface="Arial" panose="020B0604020202020204" pitchFamily="34" charset="0"/>
              <a:buChar char="•"/>
            </a:pPr>
            <a:r>
              <a:rPr lang="en-US" sz="2400" dirty="0"/>
              <a:t>Proposed rule to revise Uniform Guidance</a:t>
            </a:r>
          </a:p>
          <a:p>
            <a:pPr marL="457200" lvl="1" indent="0">
              <a:lnSpc>
                <a:spcPct val="100000"/>
              </a:lnSpc>
              <a:spcBef>
                <a:spcPts val="0"/>
              </a:spcBef>
              <a:buNone/>
            </a:pPr>
            <a:r>
              <a:rPr lang="en-US" sz="2400" dirty="0">
                <a:hlinkClick r:id="rId4"/>
              </a:rPr>
              <a:t>https://www.federalregister.gov/documents/2026/05/29/2026-10817/regulation-for-federal-financial-assistance</a:t>
            </a:r>
            <a:endParaRPr lang="en-US" sz="2400" dirty="0"/>
          </a:p>
          <a:p>
            <a:pPr>
              <a:lnSpc>
                <a:spcPct val="100000"/>
              </a:lnSpc>
              <a:spcBef>
                <a:spcPts val="0"/>
              </a:spcBef>
            </a:pPr>
            <a:endParaRPr lang="en-US" sz="2400" dirty="0"/>
          </a:p>
          <a:p>
            <a:pPr marL="342900" indent="-342900">
              <a:lnSpc>
                <a:spcPct val="100000"/>
              </a:lnSpc>
              <a:spcBef>
                <a:spcPts val="0"/>
              </a:spcBef>
              <a:buFont typeface="Arial" panose="020B0604020202020204" pitchFamily="34" charset="0"/>
              <a:buChar char="•"/>
            </a:pPr>
            <a:r>
              <a:rPr lang="en-US" sz="2400" dirty="0"/>
              <a:t>NIH Request for Information: Proposal to Cap the Number of Simultaneous Research Project Grants per Principal Investigator to Support More Researchers and Maximize Scientific Productivity and Innovation</a:t>
            </a:r>
          </a:p>
          <a:p>
            <a:pPr marL="457200" lvl="1" indent="0">
              <a:lnSpc>
                <a:spcPct val="100000"/>
              </a:lnSpc>
              <a:spcBef>
                <a:spcPts val="0"/>
              </a:spcBef>
              <a:buNone/>
            </a:pPr>
            <a:r>
              <a:rPr lang="en-US" sz="2400" dirty="0">
                <a:hlinkClick r:id="rId5"/>
              </a:rPr>
              <a:t>https://grants.nih.gov/grants/guide/notice-files/NOT-OD-26-086.html</a:t>
            </a:r>
            <a:endParaRPr lang="en-US" sz="2400" dirty="0"/>
          </a:p>
        </p:txBody>
      </p:sp>
    </p:spTree>
    <p:extLst>
      <p:ext uri="{BB962C8B-B14F-4D97-AF65-F5344CB8AC3E}">
        <p14:creationId xmlns:p14="http://schemas.microsoft.com/office/powerpoint/2010/main" val="106552355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A40C54-713A-865C-25FE-35701F8802BD}"/>
            </a:ext>
          </a:extLst>
        </p:cNvPr>
        <p:cNvGrpSpPr/>
        <p:nvPr/>
      </p:nvGrpSpPr>
      <p:grpSpPr>
        <a:xfrm>
          <a:off x="0" y="0"/>
          <a:ext cx="0" cy="0"/>
          <a:chOff x="0" y="0"/>
          <a:chExt cx="0" cy="0"/>
        </a:xfrm>
      </p:grpSpPr>
      <p:sp>
        <p:nvSpPr>
          <p:cNvPr id="12" name="Content Placeholder 11">
            <a:extLst>
              <a:ext uri="{FF2B5EF4-FFF2-40B4-BE49-F238E27FC236}">
                <a16:creationId xmlns:a16="http://schemas.microsoft.com/office/drawing/2014/main" id="{CF6815DD-90F9-E592-42C8-1D13F83F5D84}"/>
              </a:ext>
            </a:extLst>
          </p:cNvPr>
          <p:cNvSpPr>
            <a:spLocks noGrp="1"/>
          </p:cNvSpPr>
          <p:nvPr>
            <p:ph idx="1"/>
          </p:nvPr>
        </p:nvSpPr>
        <p:spPr>
          <a:xfrm>
            <a:off x="798991" y="230819"/>
            <a:ext cx="8123068" cy="6391924"/>
          </a:xfrm>
        </p:spPr>
        <p:txBody>
          <a:bodyPr>
            <a:noAutofit/>
          </a:bodyPr>
          <a:lstStyle/>
          <a:p>
            <a:pPr>
              <a:lnSpc>
                <a:spcPct val="100000"/>
              </a:lnSpc>
              <a:spcBef>
                <a:spcPts val="0"/>
              </a:spcBef>
            </a:pPr>
            <a:endParaRPr lang="en-US" sz="4000" b="1" dirty="0"/>
          </a:p>
          <a:p>
            <a:pPr>
              <a:lnSpc>
                <a:spcPct val="100000"/>
              </a:lnSpc>
              <a:spcBef>
                <a:spcPts val="0"/>
              </a:spcBef>
            </a:pPr>
            <a:endParaRPr lang="en-US" sz="4000" b="1" dirty="0"/>
          </a:p>
          <a:p>
            <a:pPr>
              <a:lnSpc>
                <a:spcPct val="100000"/>
              </a:lnSpc>
              <a:spcBef>
                <a:spcPts val="0"/>
              </a:spcBef>
            </a:pPr>
            <a:endParaRPr lang="en-US" sz="4000" b="1" dirty="0"/>
          </a:p>
          <a:p>
            <a:pPr>
              <a:lnSpc>
                <a:spcPct val="100000"/>
              </a:lnSpc>
              <a:spcBef>
                <a:spcPts val="0"/>
              </a:spcBef>
            </a:pPr>
            <a:r>
              <a:rPr lang="en-US" sz="4000" b="1" dirty="0"/>
              <a:t>K Team – </a:t>
            </a:r>
          </a:p>
          <a:p>
            <a:pPr>
              <a:lnSpc>
                <a:spcPct val="100000"/>
              </a:lnSpc>
              <a:spcBef>
                <a:spcPts val="0"/>
              </a:spcBef>
            </a:pPr>
            <a:r>
              <a:rPr lang="en-US" sz="4000" b="1" dirty="0"/>
              <a:t>Contract Functions in SPA</a:t>
            </a:r>
          </a:p>
          <a:p>
            <a:pPr>
              <a:lnSpc>
                <a:spcPct val="100000"/>
              </a:lnSpc>
              <a:spcBef>
                <a:spcPts val="0"/>
              </a:spcBef>
            </a:pPr>
            <a:endParaRPr lang="en-US" sz="4000" b="1" dirty="0"/>
          </a:p>
          <a:p>
            <a:pPr>
              <a:lnSpc>
                <a:spcPct val="100000"/>
              </a:lnSpc>
              <a:spcBef>
                <a:spcPts val="0"/>
              </a:spcBef>
            </a:pPr>
            <a:r>
              <a:rPr lang="en-US" sz="2800" dirty="0"/>
              <a:t> </a:t>
            </a:r>
            <a:endParaRPr lang="en-US" sz="4000" b="1" i="1" dirty="0"/>
          </a:p>
          <a:p>
            <a:pPr>
              <a:lnSpc>
                <a:spcPct val="100000"/>
              </a:lnSpc>
              <a:spcBef>
                <a:spcPts val="0"/>
              </a:spcBef>
            </a:pPr>
            <a:r>
              <a:rPr lang="en-US" sz="4000" dirty="0"/>
              <a:t> </a:t>
            </a:r>
          </a:p>
          <a:p>
            <a:pPr>
              <a:lnSpc>
                <a:spcPct val="100000"/>
              </a:lnSpc>
              <a:spcBef>
                <a:spcPts val="0"/>
              </a:spcBef>
              <a:spcAft>
                <a:spcPts val="100"/>
              </a:spcAft>
            </a:pPr>
            <a:endParaRPr lang="en-US" sz="4000" dirty="0"/>
          </a:p>
          <a:p>
            <a:pPr marL="857250" indent="-857250">
              <a:buFont typeface="Arial" panose="020B0604020202020204" pitchFamily="34" charset="0"/>
              <a:buChar char="•"/>
            </a:pPr>
            <a:endParaRPr lang="en-US" sz="4000" dirty="0"/>
          </a:p>
        </p:txBody>
      </p:sp>
    </p:spTree>
    <p:extLst>
      <p:ext uri="{BB962C8B-B14F-4D97-AF65-F5344CB8AC3E}">
        <p14:creationId xmlns:p14="http://schemas.microsoft.com/office/powerpoint/2010/main" val="93607944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Content Placeholder 11"/>
          <p:cNvSpPr>
            <a:spLocks noGrp="1"/>
          </p:cNvSpPr>
          <p:nvPr>
            <p:ph idx="1"/>
          </p:nvPr>
        </p:nvSpPr>
        <p:spPr>
          <a:xfrm>
            <a:off x="798991" y="230819"/>
            <a:ext cx="8123068" cy="6391924"/>
          </a:xfrm>
        </p:spPr>
        <p:txBody>
          <a:bodyPr>
            <a:noAutofit/>
          </a:bodyPr>
          <a:lstStyle/>
          <a:p>
            <a:pPr>
              <a:lnSpc>
                <a:spcPct val="100000"/>
              </a:lnSpc>
              <a:spcBef>
                <a:spcPts val="0"/>
              </a:spcBef>
            </a:pPr>
            <a:r>
              <a:rPr lang="en-US" sz="2600" b="1" dirty="0" err="1"/>
              <a:t>Deaggregated</a:t>
            </a:r>
            <a:r>
              <a:rPr lang="en-US" sz="2600" b="1" dirty="0"/>
              <a:t> Contracting Functions</a:t>
            </a:r>
          </a:p>
          <a:p>
            <a:pPr>
              <a:lnSpc>
                <a:spcPct val="100000"/>
              </a:lnSpc>
              <a:spcBef>
                <a:spcPts val="0"/>
              </a:spcBef>
            </a:pPr>
            <a:endParaRPr lang="en-US" dirty="0"/>
          </a:p>
          <a:p>
            <a:pPr marL="457200" indent="-457200">
              <a:buFont typeface="Arial" panose="020B0604020202020204" pitchFamily="34" charset="0"/>
              <a:buChar char="•"/>
            </a:pPr>
            <a:r>
              <a:rPr lang="en-US" sz="2400" b="1" dirty="0"/>
              <a:t>UNeHealth – </a:t>
            </a:r>
            <a:r>
              <a:rPr lang="en-US" sz="2400" dirty="0"/>
              <a:t>Industry Sponsored Phase I-IV Clinical Trials and Clinical Studies, CDAs, Emergency Use</a:t>
            </a:r>
          </a:p>
          <a:p>
            <a:pPr marL="457200" indent="-457200">
              <a:buFont typeface="Arial" panose="020B0604020202020204" pitchFamily="34" charset="0"/>
              <a:buChar char="•"/>
            </a:pPr>
            <a:endParaRPr lang="en-US" sz="2400" b="1" dirty="0"/>
          </a:p>
          <a:p>
            <a:pPr marL="457200" indent="-457200">
              <a:buFont typeface="Arial" panose="020B0604020202020204" pitchFamily="34" charset="0"/>
              <a:buChar char="•"/>
            </a:pPr>
            <a:r>
              <a:rPr lang="en-US" sz="2400" b="1" dirty="0"/>
              <a:t>UNeMed – </a:t>
            </a:r>
            <a:r>
              <a:rPr lang="en-US" sz="2400" dirty="0"/>
              <a:t>Material Transfer Agreements, CDAs associated with business development, Licensing/Royalty Contracts</a:t>
            </a:r>
          </a:p>
          <a:p>
            <a:pPr marL="457200" indent="-457200">
              <a:buFont typeface="Arial" panose="020B0604020202020204" pitchFamily="34" charset="0"/>
              <a:buChar char="•"/>
            </a:pPr>
            <a:endParaRPr lang="en-US" sz="2400" b="1" dirty="0"/>
          </a:p>
          <a:p>
            <a:pPr marL="457200" indent="-457200">
              <a:buFont typeface="Arial" panose="020B0604020202020204" pitchFamily="34" charset="0"/>
              <a:buChar char="•"/>
            </a:pPr>
            <a:r>
              <a:rPr lang="en-US" sz="2400" b="1" dirty="0"/>
              <a:t>Procurement – </a:t>
            </a:r>
            <a:r>
              <a:rPr lang="en-US" sz="2400" dirty="0"/>
              <a:t>Purchase of laboratory supplies, equipment, and other materials.  Consulting/Independent Contractor Agreements</a:t>
            </a:r>
          </a:p>
          <a:p>
            <a:pPr marL="457200" indent="-457200">
              <a:buFont typeface="Arial" panose="020B0604020202020204" pitchFamily="34" charset="0"/>
              <a:buChar char="•"/>
            </a:pPr>
            <a:endParaRPr lang="en-US" sz="2400" b="1" dirty="0"/>
          </a:p>
          <a:p>
            <a:pPr marL="457200" indent="-457200">
              <a:buFont typeface="Arial" panose="020B0604020202020204" pitchFamily="34" charset="0"/>
              <a:buChar char="•"/>
            </a:pPr>
            <a:r>
              <a:rPr lang="en-US" sz="2400" b="1" dirty="0"/>
              <a:t>Business &amp; Finance </a:t>
            </a:r>
            <a:r>
              <a:rPr lang="en-US" sz="2400" dirty="0"/>
              <a:t>– Business Associate Agreements, some  Testing/Service Agreements, and internal funds expended for Research</a:t>
            </a:r>
          </a:p>
          <a:p>
            <a:pPr>
              <a:lnSpc>
                <a:spcPct val="100000"/>
              </a:lnSpc>
              <a:spcBef>
                <a:spcPts val="0"/>
              </a:spcBef>
            </a:pPr>
            <a:endParaRPr lang="en-US" dirty="0"/>
          </a:p>
        </p:txBody>
      </p:sp>
    </p:spTree>
    <p:extLst>
      <p:ext uri="{BB962C8B-B14F-4D97-AF65-F5344CB8AC3E}">
        <p14:creationId xmlns:p14="http://schemas.microsoft.com/office/powerpoint/2010/main" val="152371866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Content Placeholder 11"/>
          <p:cNvSpPr>
            <a:spLocks noGrp="1"/>
          </p:cNvSpPr>
          <p:nvPr>
            <p:ph idx="1"/>
          </p:nvPr>
        </p:nvSpPr>
        <p:spPr>
          <a:xfrm>
            <a:off x="798991" y="230819"/>
            <a:ext cx="8123068" cy="6454066"/>
          </a:xfrm>
        </p:spPr>
        <p:txBody>
          <a:bodyPr>
            <a:noAutofit/>
          </a:bodyPr>
          <a:lstStyle/>
          <a:p>
            <a:pPr marL="0" lvl="1" indent="0">
              <a:spcAft>
                <a:spcPts val="2400"/>
              </a:spcAft>
              <a:buNone/>
            </a:pPr>
            <a:r>
              <a:rPr lang="en-US" altLang="en-US" sz="3200" b="1" dirty="0">
                <a:latin typeface="Arial" panose="020B0604020202020204" pitchFamily="34" charset="0"/>
                <a:cs typeface="Arial" panose="020B0604020202020204" pitchFamily="34" charset="0"/>
              </a:rPr>
              <a:t>Key information</a:t>
            </a:r>
            <a:r>
              <a:rPr lang="en-US" altLang="en-US" sz="3200" dirty="0">
                <a:latin typeface="Arial" panose="020B0604020202020204" pitchFamily="34" charset="0"/>
                <a:cs typeface="Arial" panose="020B0604020202020204" pitchFamily="34" charset="0"/>
              </a:rPr>
              <a:t>:  SPAdmin negotiates</a:t>
            </a:r>
          </a:p>
          <a:p>
            <a:pPr marL="457200" lvl="1" indent="-457200">
              <a:buFont typeface="Arial" panose="020B0604020202020204" pitchFamily="34" charset="0"/>
              <a:buChar char="•"/>
            </a:pPr>
            <a:r>
              <a:rPr lang="en-US" altLang="en-US" sz="2400" dirty="0">
                <a:latin typeface="Arial" panose="020B0604020202020204" pitchFamily="34" charset="0"/>
                <a:cs typeface="Arial" panose="020B0604020202020204" pitchFamily="34" charset="0"/>
              </a:rPr>
              <a:t>Data Use/Transfer Agreements</a:t>
            </a:r>
          </a:p>
          <a:p>
            <a:pPr marL="457200" lvl="1" indent="-457200">
              <a:buFont typeface="Arial" panose="020B0604020202020204" pitchFamily="34" charset="0"/>
              <a:buChar char="•"/>
            </a:pPr>
            <a:endParaRPr lang="en-US" altLang="en-US" sz="2400" dirty="0">
              <a:latin typeface="Arial" panose="020B0604020202020204" pitchFamily="34" charset="0"/>
              <a:cs typeface="Arial" panose="020B0604020202020204" pitchFamily="34" charset="0"/>
            </a:endParaRPr>
          </a:p>
          <a:p>
            <a:pPr marL="457200" lvl="1" indent="-457200">
              <a:buFont typeface="Arial" panose="020B0604020202020204" pitchFamily="34" charset="0"/>
              <a:buChar char="•"/>
            </a:pPr>
            <a:r>
              <a:rPr lang="en-US" altLang="en-US" sz="2400" dirty="0">
                <a:latin typeface="Arial" panose="020B0604020202020204" pitchFamily="34" charset="0"/>
                <a:cs typeface="Arial" panose="020B0604020202020204" pitchFamily="34" charset="0"/>
              </a:rPr>
              <a:t>Confidential Disclosure Agreements </a:t>
            </a:r>
          </a:p>
          <a:p>
            <a:pPr marL="457200" lvl="1" indent="-457200">
              <a:buFont typeface="Arial" panose="020B0604020202020204" pitchFamily="34" charset="0"/>
              <a:buChar char="•"/>
            </a:pPr>
            <a:endParaRPr lang="en-US" altLang="en-US" sz="2400" dirty="0">
              <a:latin typeface="Arial" panose="020B0604020202020204" pitchFamily="34" charset="0"/>
              <a:cs typeface="Arial" panose="020B0604020202020204" pitchFamily="34" charset="0"/>
            </a:endParaRPr>
          </a:p>
          <a:p>
            <a:pPr marL="457200" lvl="1" indent="-457200">
              <a:buFont typeface="Arial" panose="020B0604020202020204" pitchFamily="34" charset="0"/>
              <a:buChar char="•"/>
            </a:pPr>
            <a:r>
              <a:rPr lang="en-US" altLang="en-US" sz="2400" dirty="0">
                <a:latin typeface="Arial" panose="020B0604020202020204" pitchFamily="34" charset="0"/>
                <a:cs typeface="Arial" panose="020B0604020202020204" pitchFamily="34" charset="0"/>
              </a:rPr>
              <a:t>Federal Contracts – direct contractual privity with Federal Agency (FAR-based)</a:t>
            </a:r>
          </a:p>
          <a:p>
            <a:pPr marL="857250" lvl="2" indent="-457200">
              <a:buFont typeface="Wingdings" panose="05000000000000000000" pitchFamily="2" charset="2"/>
              <a:buChar char="Ø"/>
            </a:pPr>
            <a:r>
              <a:rPr lang="en-US" altLang="en-US" sz="2400" dirty="0">
                <a:latin typeface="Arial" panose="020B0604020202020204" pitchFamily="34" charset="0"/>
                <a:cs typeface="Arial" panose="020B0604020202020204" pitchFamily="34" charset="0"/>
              </a:rPr>
              <a:t>Incoming and Outgoing </a:t>
            </a:r>
            <a:r>
              <a:rPr lang="en-US" altLang="en-US" sz="2400" dirty="0" err="1">
                <a:latin typeface="Arial" panose="020B0604020202020204" pitchFamily="34" charset="0"/>
                <a:cs typeface="Arial" panose="020B0604020202020204" pitchFamily="34" charset="0"/>
              </a:rPr>
              <a:t>GovCon</a:t>
            </a:r>
            <a:r>
              <a:rPr lang="en-US" altLang="en-US" sz="2400" dirty="0">
                <a:latin typeface="Arial" panose="020B0604020202020204" pitchFamily="34" charset="0"/>
                <a:cs typeface="Arial" panose="020B0604020202020204" pitchFamily="34" charset="0"/>
              </a:rPr>
              <a:t> Subcontracts</a:t>
            </a:r>
          </a:p>
          <a:p>
            <a:pPr marL="457200" lvl="1" indent="-457200">
              <a:buFont typeface="Arial" panose="020B0604020202020204" pitchFamily="34" charset="0"/>
              <a:buChar char="•"/>
            </a:pPr>
            <a:endParaRPr lang="en-US" altLang="en-US" sz="2400" dirty="0">
              <a:latin typeface="Arial" panose="020B0604020202020204" pitchFamily="34" charset="0"/>
              <a:cs typeface="Arial" panose="020B0604020202020204" pitchFamily="34" charset="0"/>
            </a:endParaRPr>
          </a:p>
          <a:p>
            <a:pPr marL="457200" lvl="1" indent="-457200">
              <a:buFont typeface="Arial" panose="020B0604020202020204" pitchFamily="34" charset="0"/>
              <a:buChar char="•"/>
            </a:pPr>
            <a:r>
              <a:rPr lang="en-US" altLang="en-US" sz="2400" dirty="0">
                <a:latin typeface="Arial" panose="020B0604020202020204" pitchFamily="34" charset="0"/>
                <a:cs typeface="Arial" panose="020B0604020202020204" pitchFamily="34" charset="0"/>
              </a:rPr>
              <a:t>OTA – Other Transactional Authority </a:t>
            </a:r>
          </a:p>
          <a:p>
            <a:pPr marL="857250" lvl="2" indent="-457200">
              <a:buFont typeface="Wingdings" panose="05000000000000000000" pitchFamily="2" charset="2"/>
              <a:buChar char="Ø"/>
            </a:pPr>
            <a:r>
              <a:rPr lang="en-US" altLang="en-US" sz="2400" dirty="0">
                <a:latin typeface="Arial" panose="020B0604020202020204" pitchFamily="34" charset="0"/>
                <a:cs typeface="Arial" panose="020B0604020202020204" pitchFamily="34" charset="0"/>
              </a:rPr>
              <a:t>Incoming and Outgoing  Subcontracts</a:t>
            </a:r>
          </a:p>
          <a:p>
            <a:pPr marL="457200" lvl="1" indent="-457200">
              <a:buFont typeface="Arial" panose="020B0604020202020204" pitchFamily="34" charset="0"/>
              <a:buChar char="•"/>
            </a:pPr>
            <a:endParaRPr lang="en-US" altLang="en-US" sz="2400" dirty="0">
              <a:latin typeface="Arial" panose="020B0604020202020204" pitchFamily="34" charset="0"/>
              <a:cs typeface="Arial" panose="020B0604020202020204" pitchFamily="34" charset="0"/>
            </a:endParaRPr>
          </a:p>
          <a:p>
            <a:pPr marL="457200" lvl="1" indent="-457200">
              <a:buFont typeface="Arial" panose="020B0604020202020204" pitchFamily="34" charset="0"/>
              <a:buChar char="•"/>
            </a:pPr>
            <a:r>
              <a:rPr lang="en-US" altLang="en-US" sz="2400" dirty="0">
                <a:latin typeface="Arial" panose="020B0604020202020204" pitchFamily="34" charset="0"/>
                <a:cs typeface="Arial" panose="020B0604020202020204" pitchFamily="34" charset="0"/>
              </a:rPr>
              <a:t>Public Contracts (County, State, City, Municipality)</a:t>
            </a:r>
          </a:p>
          <a:p>
            <a:pPr marL="857250" lvl="2" indent="-457200">
              <a:buFont typeface="Wingdings" panose="05000000000000000000" pitchFamily="2" charset="2"/>
              <a:buChar char="Ø"/>
            </a:pPr>
            <a:r>
              <a:rPr lang="en-US" altLang="en-US" sz="2400" dirty="0">
                <a:latin typeface="Arial" panose="020B0604020202020204" pitchFamily="34" charset="0"/>
                <a:cs typeface="Arial" panose="020B0604020202020204" pitchFamily="34" charset="0"/>
              </a:rPr>
              <a:t>Incoming and Outgoing </a:t>
            </a:r>
            <a:r>
              <a:rPr lang="en-US" altLang="en-US" sz="2400" dirty="0" err="1">
                <a:latin typeface="Arial" panose="020B0604020202020204" pitchFamily="34" charset="0"/>
                <a:cs typeface="Arial" panose="020B0604020202020204" pitchFamily="34" charset="0"/>
              </a:rPr>
              <a:t>PublicCon</a:t>
            </a:r>
            <a:r>
              <a:rPr lang="en-US" altLang="en-US" sz="2400" dirty="0">
                <a:latin typeface="Arial" panose="020B0604020202020204" pitchFamily="34" charset="0"/>
                <a:cs typeface="Arial" panose="020B0604020202020204" pitchFamily="34" charset="0"/>
              </a:rPr>
              <a:t> Subcontracts</a:t>
            </a:r>
          </a:p>
        </p:txBody>
      </p:sp>
    </p:spTree>
    <p:extLst>
      <p:ext uri="{BB962C8B-B14F-4D97-AF65-F5344CB8AC3E}">
        <p14:creationId xmlns:p14="http://schemas.microsoft.com/office/powerpoint/2010/main" val="282839445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Content Placeholder 11"/>
          <p:cNvSpPr>
            <a:spLocks noGrp="1"/>
          </p:cNvSpPr>
          <p:nvPr>
            <p:ph idx="1"/>
          </p:nvPr>
        </p:nvSpPr>
        <p:spPr>
          <a:xfrm>
            <a:off x="798991" y="230819"/>
            <a:ext cx="8123068" cy="6391924"/>
          </a:xfrm>
        </p:spPr>
        <p:txBody>
          <a:bodyPr>
            <a:noAutofit/>
          </a:bodyPr>
          <a:lstStyle/>
          <a:p>
            <a:pPr marL="457200" lvl="1" indent="-457200">
              <a:buFont typeface="Arial" panose="020B0604020202020204" pitchFamily="34" charset="0"/>
              <a:buChar char="•"/>
            </a:pPr>
            <a:r>
              <a:rPr lang="en-US" altLang="en-US" sz="2600" dirty="0">
                <a:latin typeface="Arial" panose="020B0604020202020204" pitchFamily="34" charset="0"/>
                <a:cs typeface="Arial" panose="020B0604020202020204" pitchFamily="34" charset="0"/>
              </a:rPr>
              <a:t>Master Clinical Trial Agreements</a:t>
            </a:r>
          </a:p>
          <a:p>
            <a:pPr marL="857250" lvl="2" indent="-457200">
              <a:buFont typeface="Wingdings" panose="05000000000000000000" pitchFamily="2" charset="2"/>
              <a:buChar char="Ø"/>
            </a:pPr>
            <a:r>
              <a:rPr lang="en-US" altLang="en-US" sz="2400" dirty="0">
                <a:latin typeface="Arial" panose="020B0604020202020204" pitchFamily="34" charset="0"/>
                <a:cs typeface="Arial" panose="020B0604020202020204" pitchFamily="34" charset="0"/>
              </a:rPr>
              <a:t>Federally Funded</a:t>
            </a:r>
          </a:p>
          <a:p>
            <a:pPr marL="857250" lvl="2" indent="-457200">
              <a:buFont typeface="Wingdings" panose="05000000000000000000" pitchFamily="2" charset="2"/>
              <a:buChar char="Ø"/>
            </a:pPr>
            <a:r>
              <a:rPr lang="en-US" altLang="en-US" sz="2400" dirty="0">
                <a:latin typeface="Arial" panose="020B0604020202020204" pitchFamily="34" charset="0"/>
                <a:cs typeface="Arial" panose="020B0604020202020204" pitchFamily="34" charset="0"/>
              </a:rPr>
              <a:t>Cooperative/Consortium Group Agreements</a:t>
            </a:r>
          </a:p>
          <a:p>
            <a:pPr marL="857250" lvl="2" indent="-457200">
              <a:buFont typeface="Wingdings" panose="05000000000000000000" pitchFamily="2" charset="2"/>
              <a:buChar char="Ø"/>
            </a:pPr>
            <a:r>
              <a:rPr lang="en-US" altLang="en-US" sz="2400" dirty="0">
                <a:latin typeface="Arial" panose="020B0604020202020204" pitchFamily="34" charset="0"/>
                <a:cs typeface="Arial" panose="020B0604020202020204" pitchFamily="34" charset="0"/>
              </a:rPr>
              <a:t>Post market data collection</a:t>
            </a:r>
          </a:p>
          <a:p>
            <a:pPr marL="457200" lvl="1" indent="-457200">
              <a:buFont typeface="Arial" panose="020B0604020202020204" pitchFamily="34" charset="0"/>
              <a:buChar char="•"/>
            </a:pPr>
            <a:endParaRPr lang="en-US" altLang="en-US" sz="2600" dirty="0">
              <a:latin typeface="Arial" panose="020B0604020202020204" pitchFamily="34" charset="0"/>
              <a:cs typeface="Arial" panose="020B0604020202020204" pitchFamily="34" charset="0"/>
            </a:endParaRPr>
          </a:p>
          <a:p>
            <a:pPr marL="457200" lvl="1" indent="-457200">
              <a:buFont typeface="Arial" panose="020B0604020202020204" pitchFamily="34" charset="0"/>
              <a:buChar char="•"/>
            </a:pPr>
            <a:r>
              <a:rPr lang="en-US" altLang="en-US" sz="2600" dirty="0">
                <a:latin typeface="Arial" panose="020B0604020202020204" pitchFamily="34" charset="0"/>
                <a:cs typeface="Arial" panose="020B0604020202020204" pitchFamily="34" charset="0"/>
              </a:rPr>
              <a:t>Work Orders, Child Studies, Task Orders off Master Agreements</a:t>
            </a:r>
          </a:p>
          <a:p>
            <a:pPr marL="457200" lvl="1" indent="-457200">
              <a:buFont typeface="Arial" panose="020B0604020202020204" pitchFamily="34" charset="0"/>
              <a:buChar char="•"/>
            </a:pPr>
            <a:endParaRPr lang="en-US" altLang="en-US" sz="2600" dirty="0">
              <a:latin typeface="Arial" panose="020B0604020202020204" pitchFamily="34" charset="0"/>
              <a:cs typeface="Arial" panose="020B0604020202020204" pitchFamily="34" charset="0"/>
            </a:endParaRPr>
          </a:p>
          <a:p>
            <a:pPr marL="457200" lvl="1" indent="-457200">
              <a:buFont typeface="Arial" panose="020B0604020202020204" pitchFamily="34" charset="0"/>
              <a:buChar char="•"/>
            </a:pPr>
            <a:r>
              <a:rPr lang="en-US" altLang="en-US" sz="2600" dirty="0">
                <a:latin typeface="Arial" panose="020B0604020202020204" pitchFamily="34" charset="0"/>
                <a:cs typeface="Arial" panose="020B0604020202020204" pitchFamily="34" charset="0"/>
              </a:rPr>
              <a:t>Clinical Trial Agreements (stand alone)</a:t>
            </a:r>
          </a:p>
          <a:p>
            <a:pPr marL="857250" lvl="2" indent="-457200">
              <a:buFont typeface="Wingdings" panose="05000000000000000000" pitchFamily="2" charset="2"/>
              <a:buChar char="Ø"/>
            </a:pPr>
            <a:r>
              <a:rPr lang="en-US" altLang="en-US" sz="2400" dirty="0">
                <a:latin typeface="Arial" panose="020B0604020202020204" pitchFamily="34" charset="0"/>
                <a:cs typeface="Arial" panose="020B0604020202020204" pitchFamily="34" charset="0"/>
              </a:rPr>
              <a:t>Federally Funded</a:t>
            </a:r>
          </a:p>
          <a:p>
            <a:pPr marL="857250" lvl="2" indent="-457200">
              <a:buFont typeface="Wingdings" panose="05000000000000000000" pitchFamily="2" charset="2"/>
              <a:buChar char="Ø"/>
            </a:pPr>
            <a:r>
              <a:rPr lang="en-US" altLang="en-US" sz="2400" dirty="0">
                <a:latin typeface="Arial" panose="020B0604020202020204" pitchFamily="34" charset="0"/>
                <a:cs typeface="Arial" panose="020B0604020202020204" pitchFamily="34" charset="0"/>
              </a:rPr>
              <a:t>Cooperative Group Agreements</a:t>
            </a:r>
          </a:p>
          <a:p>
            <a:pPr marL="857250" lvl="2" indent="-457200">
              <a:buFont typeface="Wingdings" panose="05000000000000000000" pitchFamily="2" charset="2"/>
              <a:buChar char="Ø"/>
            </a:pPr>
            <a:r>
              <a:rPr lang="en-US" altLang="en-US" sz="2400" dirty="0">
                <a:latin typeface="Arial" panose="020B0604020202020204" pitchFamily="34" charset="0"/>
                <a:cs typeface="Arial" panose="020B0604020202020204" pitchFamily="34" charset="0"/>
              </a:rPr>
              <a:t>Post market data collection</a:t>
            </a:r>
          </a:p>
          <a:p>
            <a:pPr marL="457200" lvl="1" indent="-457200">
              <a:buFont typeface="Arial" panose="020B0604020202020204" pitchFamily="34" charset="0"/>
              <a:buChar char="•"/>
            </a:pPr>
            <a:endParaRPr lang="en-US" altLang="en-US" sz="2600" dirty="0">
              <a:latin typeface="Arial" panose="020B0604020202020204" pitchFamily="34" charset="0"/>
              <a:cs typeface="Arial" panose="020B0604020202020204" pitchFamily="34" charset="0"/>
            </a:endParaRPr>
          </a:p>
          <a:p>
            <a:pPr marL="457200" lvl="1" indent="-457200">
              <a:buFont typeface="Arial" panose="020B0604020202020204" pitchFamily="34" charset="0"/>
              <a:buChar char="•"/>
            </a:pPr>
            <a:r>
              <a:rPr lang="en-US" altLang="en-US" sz="2600" dirty="0">
                <a:latin typeface="Arial" panose="020B0604020202020204" pitchFamily="34" charset="0"/>
                <a:cs typeface="Arial" panose="020B0604020202020204" pitchFamily="34" charset="0"/>
              </a:rPr>
              <a:t>Clinical Study Agreements</a:t>
            </a:r>
          </a:p>
        </p:txBody>
      </p:sp>
    </p:spTree>
    <p:extLst>
      <p:ext uri="{BB962C8B-B14F-4D97-AF65-F5344CB8AC3E}">
        <p14:creationId xmlns:p14="http://schemas.microsoft.com/office/powerpoint/2010/main" val="382479361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Content Placeholder 11"/>
          <p:cNvSpPr>
            <a:spLocks noGrp="1"/>
          </p:cNvSpPr>
          <p:nvPr>
            <p:ph idx="1"/>
          </p:nvPr>
        </p:nvSpPr>
        <p:spPr>
          <a:xfrm>
            <a:off x="798991" y="230819"/>
            <a:ext cx="8123068" cy="6454066"/>
          </a:xfrm>
        </p:spPr>
        <p:txBody>
          <a:bodyPr>
            <a:noAutofit/>
          </a:bodyPr>
          <a:lstStyle/>
          <a:p>
            <a:pPr marL="457200" lvl="1" indent="-457200">
              <a:buFont typeface="Arial" panose="020B0604020202020204" pitchFamily="34" charset="0"/>
              <a:buChar char="•"/>
            </a:pPr>
            <a:r>
              <a:rPr lang="en-US" altLang="en-US" sz="2600" dirty="0">
                <a:latin typeface="Arial" panose="020B0604020202020204" pitchFamily="34" charset="0"/>
                <a:cs typeface="Arial" panose="020B0604020202020204" pitchFamily="34" charset="0"/>
              </a:rPr>
              <a:t>Registry Agreements (exceptions)</a:t>
            </a:r>
          </a:p>
          <a:p>
            <a:pPr marL="457200" lvl="1" indent="-457200">
              <a:buFont typeface="Arial" panose="020B0604020202020204" pitchFamily="34" charset="0"/>
              <a:buChar char="•"/>
            </a:pPr>
            <a:endParaRPr lang="en-US" altLang="en-US" sz="2600" dirty="0">
              <a:latin typeface="Arial" panose="020B0604020202020204" pitchFamily="34" charset="0"/>
              <a:cs typeface="Arial" panose="020B0604020202020204" pitchFamily="34" charset="0"/>
            </a:endParaRPr>
          </a:p>
          <a:p>
            <a:pPr marL="457200" lvl="1" indent="-457200">
              <a:buFont typeface="Arial" panose="020B0604020202020204" pitchFamily="34" charset="0"/>
              <a:buChar char="•"/>
            </a:pPr>
            <a:r>
              <a:rPr lang="en-US" altLang="en-US" sz="2600" dirty="0">
                <a:latin typeface="Arial" panose="020B0604020202020204" pitchFamily="34" charset="0"/>
                <a:cs typeface="Arial" panose="020B0604020202020204" pitchFamily="34" charset="0"/>
              </a:rPr>
              <a:t>Testing agreements (exceptions)</a:t>
            </a:r>
          </a:p>
          <a:p>
            <a:pPr marL="457200" lvl="1" indent="-457200">
              <a:buFont typeface="Arial" panose="020B0604020202020204" pitchFamily="34" charset="0"/>
              <a:buChar char="•"/>
            </a:pPr>
            <a:endParaRPr lang="en-US" altLang="en-US" sz="2600" dirty="0">
              <a:latin typeface="Arial" panose="020B0604020202020204" pitchFamily="34" charset="0"/>
              <a:cs typeface="Arial" panose="020B0604020202020204" pitchFamily="34" charset="0"/>
            </a:endParaRPr>
          </a:p>
          <a:p>
            <a:pPr marL="457200" lvl="1" indent="-457200">
              <a:buFont typeface="Arial" panose="020B0604020202020204" pitchFamily="34" charset="0"/>
              <a:buChar char="•"/>
            </a:pPr>
            <a:r>
              <a:rPr lang="en-US" altLang="en-US" sz="2600" dirty="0">
                <a:latin typeface="Arial" panose="020B0604020202020204" pitchFamily="34" charset="0"/>
                <a:cs typeface="Arial" panose="020B0604020202020204" pitchFamily="34" charset="0"/>
              </a:rPr>
              <a:t>Master (non-clinical, non-FAR)</a:t>
            </a:r>
          </a:p>
          <a:p>
            <a:pPr marL="857250" lvl="2" indent="-457200">
              <a:buFont typeface="Wingdings" panose="05000000000000000000" pitchFamily="2" charset="2"/>
              <a:buChar char="Ø"/>
            </a:pPr>
            <a:r>
              <a:rPr lang="en-US" altLang="en-US" sz="2400" dirty="0">
                <a:latin typeface="Arial" panose="020B0604020202020204" pitchFamily="34" charset="0"/>
                <a:cs typeface="Arial" panose="020B0604020202020204" pitchFamily="34" charset="0"/>
              </a:rPr>
              <a:t>Sponsored Research Agreement (SRA)</a:t>
            </a:r>
          </a:p>
          <a:p>
            <a:pPr marL="857250" lvl="2" indent="-457200">
              <a:buFont typeface="Wingdings" panose="05000000000000000000" pitchFamily="2" charset="2"/>
              <a:buChar char="Ø"/>
            </a:pPr>
            <a:r>
              <a:rPr lang="en-US" altLang="en-US" sz="2400" dirty="0">
                <a:latin typeface="Arial" panose="020B0604020202020204" pitchFamily="34" charset="0"/>
                <a:cs typeface="Arial" panose="020B0604020202020204" pitchFamily="34" charset="0"/>
              </a:rPr>
              <a:t>Collaborative Research Agreement</a:t>
            </a:r>
          </a:p>
          <a:p>
            <a:pPr marL="857250" lvl="2" indent="-457200">
              <a:buFont typeface="Wingdings" panose="05000000000000000000" pitchFamily="2" charset="2"/>
              <a:buChar char="Ø"/>
            </a:pPr>
            <a:r>
              <a:rPr lang="en-US" altLang="en-US" sz="2400" dirty="0">
                <a:latin typeface="Arial" panose="020B0604020202020204" pitchFamily="34" charset="0"/>
                <a:cs typeface="Arial" panose="020B0604020202020204" pitchFamily="34" charset="0"/>
              </a:rPr>
              <a:t>Technical Research Agreement</a:t>
            </a:r>
          </a:p>
          <a:p>
            <a:pPr marL="400050" lvl="2" indent="0">
              <a:buNone/>
            </a:pPr>
            <a:endParaRPr lang="en-US" altLang="en-US" sz="2400" dirty="0">
              <a:latin typeface="Arial" panose="020B0604020202020204" pitchFamily="34" charset="0"/>
              <a:cs typeface="Arial" panose="020B0604020202020204" pitchFamily="34" charset="0"/>
            </a:endParaRPr>
          </a:p>
          <a:p>
            <a:pPr marL="400050" lvl="2" indent="0">
              <a:buNone/>
            </a:pPr>
            <a:r>
              <a:rPr lang="en-US" altLang="en-US" sz="2600" dirty="0">
                <a:latin typeface="Arial" panose="020B0604020202020204" pitchFamily="34" charset="0"/>
                <a:cs typeface="Arial" panose="020B0604020202020204" pitchFamily="34" charset="0"/>
              </a:rPr>
              <a:t>(non-clinical, animal, bench, basic)</a:t>
            </a:r>
          </a:p>
          <a:p>
            <a:pPr marL="457200" lvl="1" indent="-457200">
              <a:buFont typeface="Arial" panose="020B0604020202020204" pitchFamily="34" charset="0"/>
              <a:buChar char="•"/>
            </a:pPr>
            <a:endParaRPr lang="en-US" altLang="en-US" sz="2600" dirty="0">
              <a:latin typeface="Arial" panose="020B0604020202020204" pitchFamily="34" charset="0"/>
              <a:cs typeface="Arial" panose="020B0604020202020204" pitchFamily="34" charset="0"/>
            </a:endParaRPr>
          </a:p>
          <a:p>
            <a:pPr marL="457200" lvl="1" indent="-457200">
              <a:buFont typeface="Arial" panose="020B0604020202020204" pitchFamily="34" charset="0"/>
              <a:buChar char="•"/>
            </a:pPr>
            <a:r>
              <a:rPr lang="en-US" altLang="en-US" sz="2600" dirty="0">
                <a:latin typeface="Arial" panose="020B0604020202020204" pitchFamily="34" charset="0"/>
                <a:cs typeface="Arial" panose="020B0604020202020204" pitchFamily="34" charset="0"/>
              </a:rPr>
              <a:t>Work Orders, Child Studies, Task Orders off Masters (non-clinical, FAR)</a:t>
            </a:r>
          </a:p>
          <a:p>
            <a:pPr marL="342900" indent="-342900">
              <a:lnSpc>
                <a:spcPct val="100000"/>
              </a:lnSpc>
              <a:spcBef>
                <a:spcPts val="0"/>
              </a:spcBef>
              <a:buFont typeface="Arial" panose="020B0604020202020204" pitchFamily="34" charset="0"/>
              <a:buChar char="•"/>
            </a:pPr>
            <a:endParaRPr lang="en-US" sz="2400" dirty="0"/>
          </a:p>
        </p:txBody>
      </p:sp>
    </p:spTree>
    <p:extLst>
      <p:ext uri="{BB962C8B-B14F-4D97-AF65-F5344CB8AC3E}">
        <p14:creationId xmlns:p14="http://schemas.microsoft.com/office/powerpoint/2010/main" val="20061430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Content Placeholder 11"/>
          <p:cNvSpPr>
            <a:spLocks noGrp="1"/>
          </p:cNvSpPr>
          <p:nvPr>
            <p:ph idx="1"/>
          </p:nvPr>
        </p:nvSpPr>
        <p:spPr>
          <a:xfrm>
            <a:off x="798991" y="230819"/>
            <a:ext cx="8123068" cy="6454066"/>
          </a:xfrm>
        </p:spPr>
        <p:txBody>
          <a:bodyPr>
            <a:noAutofit/>
          </a:bodyPr>
          <a:lstStyle/>
          <a:p>
            <a:pPr marL="457200" indent="-457200">
              <a:buFont typeface="Arial" panose="020B0604020202020204" pitchFamily="34" charset="0"/>
              <a:buChar char="•"/>
            </a:pPr>
            <a:endParaRPr lang="en-US" sz="2600" dirty="0"/>
          </a:p>
          <a:p>
            <a:r>
              <a:rPr lang="en-US" sz="2600" dirty="0"/>
              <a:t>Stand Alone Agreements –</a:t>
            </a:r>
          </a:p>
          <a:p>
            <a:pPr marL="457200" indent="-457200">
              <a:buFont typeface="Arial" panose="020B0604020202020204" pitchFamily="34" charset="0"/>
              <a:buChar char="•"/>
            </a:pPr>
            <a:endParaRPr lang="en-US" sz="2600" dirty="0"/>
          </a:p>
          <a:p>
            <a:pPr marL="457200" indent="-457200">
              <a:buFont typeface="Arial" panose="020B0604020202020204" pitchFamily="34" charset="0"/>
              <a:buChar char="•"/>
            </a:pPr>
            <a:r>
              <a:rPr lang="en-US" sz="2600" dirty="0"/>
              <a:t>Sponsored Research Agreement (SRA)</a:t>
            </a:r>
          </a:p>
          <a:p>
            <a:pPr marL="457200" indent="-457200">
              <a:buFont typeface="Arial" panose="020B0604020202020204" pitchFamily="34" charset="0"/>
              <a:buChar char="•"/>
            </a:pPr>
            <a:endParaRPr lang="en-US" sz="2600" dirty="0"/>
          </a:p>
          <a:p>
            <a:pPr marL="457200" indent="-457200">
              <a:buFont typeface="Arial" panose="020B0604020202020204" pitchFamily="34" charset="0"/>
              <a:buChar char="•"/>
            </a:pPr>
            <a:r>
              <a:rPr lang="en-US" sz="2600" dirty="0"/>
              <a:t>Collaborative Research Agreement</a:t>
            </a:r>
          </a:p>
          <a:p>
            <a:pPr marL="457200" indent="-457200">
              <a:buFont typeface="Arial" panose="020B0604020202020204" pitchFamily="34" charset="0"/>
              <a:buChar char="•"/>
            </a:pPr>
            <a:endParaRPr lang="en-US" sz="2600" dirty="0"/>
          </a:p>
          <a:p>
            <a:pPr marL="457200" indent="-457200">
              <a:buFont typeface="Arial" panose="020B0604020202020204" pitchFamily="34" charset="0"/>
              <a:buChar char="•"/>
            </a:pPr>
            <a:r>
              <a:rPr lang="en-US" sz="2600" dirty="0"/>
              <a:t>Technical Research Agreement</a:t>
            </a:r>
          </a:p>
          <a:p>
            <a:pPr marL="457200" indent="-457200">
              <a:buFont typeface="Arial" panose="020B0604020202020204" pitchFamily="34" charset="0"/>
              <a:buChar char="•"/>
            </a:pPr>
            <a:endParaRPr lang="en-US" sz="2000" dirty="0"/>
          </a:p>
        </p:txBody>
      </p:sp>
    </p:spTree>
    <p:extLst>
      <p:ext uri="{BB962C8B-B14F-4D97-AF65-F5344CB8AC3E}">
        <p14:creationId xmlns:p14="http://schemas.microsoft.com/office/powerpoint/2010/main" val="369717125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Content Placeholder 11"/>
          <p:cNvSpPr>
            <a:spLocks noGrp="1"/>
          </p:cNvSpPr>
          <p:nvPr>
            <p:ph idx="1"/>
          </p:nvPr>
        </p:nvSpPr>
        <p:spPr>
          <a:xfrm>
            <a:off x="798991" y="230819"/>
            <a:ext cx="8123068" cy="6454066"/>
          </a:xfrm>
        </p:spPr>
        <p:txBody>
          <a:bodyPr>
            <a:noAutofit/>
          </a:bodyPr>
          <a:lstStyle/>
          <a:p>
            <a:pPr algn="ctr"/>
            <a:r>
              <a:rPr lang="en-US" sz="2600" b="1" dirty="0"/>
              <a:t>SUBAWARDS</a:t>
            </a:r>
          </a:p>
          <a:p>
            <a:pPr algn="ctr"/>
            <a:r>
              <a:rPr lang="en-US" sz="2600" dirty="0"/>
              <a:t>(FDP Template or Non-FDP Contract)</a:t>
            </a:r>
          </a:p>
          <a:p>
            <a:pPr marL="342900" indent="-342900">
              <a:buFont typeface="Arial" panose="020B0604020202020204" pitchFamily="34" charset="0"/>
              <a:buChar char="•"/>
            </a:pPr>
            <a:endParaRPr lang="en-US" sz="2000" dirty="0"/>
          </a:p>
          <a:p>
            <a:pPr marL="342900" indent="-342900">
              <a:buFont typeface="Arial" panose="020B0604020202020204" pitchFamily="34" charset="0"/>
              <a:buChar char="•"/>
            </a:pPr>
            <a:r>
              <a:rPr lang="en-US" sz="2400" dirty="0"/>
              <a:t>Incoming Sub off SBIR/STTR Prime Award (CFDA #) </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a:t>Incoming Sub off Grant or Cooperative Agreement  (CFDA #) </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a:t>Incoming Sub off Grant (foundation or other sponsor)</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a:t>Outgoing Sub off Grant or Cooperative Agreement (CFDA #)</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a:t>Outgoing Sub off Grant (foundation or other sponsor)</a:t>
            </a:r>
          </a:p>
          <a:p>
            <a:pPr>
              <a:lnSpc>
                <a:spcPct val="100000"/>
              </a:lnSpc>
              <a:spcBef>
                <a:spcPts val="600"/>
              </a:spcBef>
            </a:pPr>
            <a:endParaRPr lang="en-US" sz="2400" dirty="0"/>
          </a:p>
        </p:txBody>
      </p:sp>
    </p:spTree>
    <p:extLst>
      <p:ext uri="{BB962C8B-B14F-4D97-AF65-F5344CB8AC3E}">
        <p14:creationId xmlns:p14="http://schemas.microsoft.com/office/powerpoint/2010/main" val="172007891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Content Placeholder 11"/>
          <p:cNvSpPr>
            <a:spLocks noGrp="1"/>
          </p:cNvSpPr>
          <p:nvPr>
            <p:ph idx="1"/>
          </p:nvPr>
        </p:nvSpPr>
        <p:spPr>
          <a:xfrm>
            <a:off x="798991" y="230819"/>
            <a:ext cx="8123068" cy="6391924"/>
          </a:xfrm>
        </p:spPr>
        <p:txBody>
          <a:bodyPr anchor="ctr">
            <a:noAutofit/>
          </a:bodyPr>
          <a:lstStyle/>
          <a:p>
            <a:pPr algn="ctr">
              <a:lnSpc>
                <a:spcPct val="100000"/>
              </a:lnSpc>
              <a:spcBef>
                <a:spcPts val="0"/>
              </a:spcBef>
            </a:pPr>
            <a:r>
              <a:rPr lang="en-US" sz="5400" b="1" dirty="0"/>
              <a:t>Ticker Review</a:t>
            </a:r>
          </a:p>
          <a:p>
            <a:pPr algn="ctr">
              <a:lnSpc>
                <a:spcPct val="100000"/>
              </a:lnSpc>
              <a:spcBef>
                <a:spcPts val="0"/>
              </a:spcBef>
            </a:pPr>
            <a:endParaRPr lang="en-US" sz="5400" dirty="0"/>
          </a:p>
        </p:txBody>
      </p:sp>
    </p:spTree>
    <p:extLst>
      <p:ext uri="{BB962C8B-B14F-4D97-AF65-F5344CB8AC3E}">
        <p14:creationId xmlns:p14="http://schemas.microsoft.com/office/powerpoint/2010/main" val="265925403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Content Placeholder 11"/>
          <p:cNvSpPr>
            <a:spLocks noGrp="1"/>
          </p:cNvSpPr>
          <p:nvPr>
            <p:ph idx="1"/>
          </p:nvPr>
        </p:nvSpPr>
        <p:spPr>
          <a:xfrm>
            <a:off x="798991" y="230819"/>
            <a:ext cx="8123068" cy="6454066"/>
          </a:xfrm>
        </p:spPr>
        <p:txBody>
          <a:bodyPr>
            <a:noAutofit/>
          </a:bodyPr>
          <a:lstStyle/>
          <a:p>
            <a:pPr>
              <a:lnSpc>
                <a:spcPct val="100000"/>
              </a:lnSpc>
              <a:spcBef>
                <a:spcPts val="0"/>
              </a:spcBef>
            </a:pPr>
            <a:r>
              <a:rPr lang="en-US" sz="3200" b="1" dirty="0"/>
              <a:t>The Ticker</a:t>
            </a:r>
            <a:r>
              <a:rPr lang="en-US" sz="3200" dirty="0"/>
              <a:t> (</a:t>
            </a:r>
            <a:r>
              <a:rPr lang="en-US" sz="3200" dirty="0">
                <a:hlinkClick r:id="rId2"/>
              </a:rPr>
              <a:t>http://unmcspa.zendesk.com/</a:t>
            </a:r>
            <a:r>
              <a:rPr lang="en-US" sz="3200" dirty="0"/>
              <a:t>)</a:t>
            </a:r>
          </a:p>
          <a:p>
            <a:pPr>
              <a:lnSpc>
                <a:spcPct val="100000"/>
              </a:lnSpc>
              <a:spcBef>
                <a:spcPts val="0"/>
              </a:spcBef>
            </a:pPr>
            <a:endParaRPr lang="en-US" sz="3200" dirty="0"/>
          </a:p>
          <a:p>
            <a:pPr>
              <a:lnSpc>
                <a:spcPct val="100000"/>
              </a:lnSpc>
              <a:spcBef>
                <a:spcPts val="0"/>
              </a:spcBef>
            </a:pPr>
            <a:r>
              <a:rPr lang="en-US" sz="3200" dirty="0"/>
              <a:t>Job aid:</a:t>
            </a:r>
          </a:p>
          <a:p>
            <a:pPr>
              <a:lnSpc>
                <a:spcPct val="100000"/>
              </a:lnSpc>
              <a:spcBef>
                <a:spcPts val="0"/>
              </a:spcBef>
            </a:pPr>
            <a:r>
              <a:rPr lang="en-US" sz="1800" dirty="0">
                <a:hlinkClick r:id="rId3"/>
              </a:rPr>
              <a:t>https://unmcspa.zendesk.com/hc/en-us/articles/5993830748183-Job-Aid-The-Ticker-Campus-Users-Version-23-January-2023</a:t>
            </a:r>
            <a:endParaRPr lang="en-US" sz="1800" dirty="0"/>
          </a:p>
          <a:p>
            <a:pPr>
              <a:lnSpc>
                <a:spcPct val="100000"/>
              </a:lnSpc>
              <a:spcBef>
                <a:spcPts val="0"/>
              </a:spcBef>
            </a:pPr>
            <a:endParaRPr lang="en-US" sz="3200" dirty="0"/>
          </a:p>
          <a:p>
            <a:pPr>
              <a:lnSpc>
                <a:spcPct val="100000"/>
              </a:lnSpc>
              <a:spcBef>
                <a:spcPts val="0"/>
              </a:spcBef>
            </a:pPr>
            <a:endParaRPr lang="en-US" sz="3200" dirty="0"/>
          </a:p>
          <a:p>
            <a:pPr>
              <a:lnSpc>
                <a:spcPct val="100000"/>
              </a:lnSpc>
              <a:spcBef>
                <a:spcPts val="0"/>
              </a:spcBef>
            </a:pPr>
            <a:endParaRPr lang="en-US" sz="3200" dirty="0"/>
          </a:p>
          <a:p>
            <a:pPr>
              <a:lnSpc>
                <a:spcPct val="100000"/>
              </a:lnSpc>
              <a:spcBef>
                <a:spcPts val="0"/>
              </a:spcBef>
            </a:pPr>
            <a:r>
              <a:rPr lang="en-US" sz="3200" dirty="0"/>
              <a:t>Help Center:</a:t>
            </a:r>
          </a:p>
          <a:p>
            <a:pPr>
              <a:lnSpc>
                <a:spcPct val="100000"/>
              </a:lnSpc>
              <a:spcBef>
                <a:spcPts val="0"/>
              </a:spcBef>
            </a:pPr>
            <a:endParaRPr lang="en-US" sz="3200" dirty="0"/>
          </a:p>
          <a:p>
            <a:pPr>
              <a:lnSpc>
                <a:spcPct val="100000"/>
              </a:lnSpc>
              <a:spcBef>
                <a:spcPts val="0"/>
              </a:spcBef>
            </a:pPr>
            <a:endParaRPr lang="en-US" sz="3200" dirty="0"/>
          </a:p>
        </p:txBody>
      </p:sp>
      <p:pic>
        <p:nvPicPr>
          <p:cNvPr id="4" name="Picture 3"/>
          <p:cNvPicPr>
            <a:picLocks noChangeAspect="1"/>
          </p:cNvPicPr>
          <p:nvPr/>
        </p:nvPicPr>
        <p:blipFill>
          <a:blip r:embed="rId4"/>
          <a:stretch>
            <a:fillRect/>
          </a:stretch>
        </p:blipFill>
        <p:spPr>
          <a:xfrm>
            <a:off x="914729" y="2484597"/>
            <a:ext cx="8123069" cy="1176221"/>
          </a:xfrm>
          <a:prstGeom prst="rect">
            <a:avLst/>
          </a:prstGeom>
        </p:spPr>
      </p:pic>
      <p:pic>
        <p:nvPicPr>
          <p:cNvPr id="5" name="Picture 4"/>
          <p:cNvPicPr>
            <a:picLocks noChangeAspect="1"/>
          </p:cNvPicPr>
          <p:nvPr/>
        </p:nvPicPr>
        <p:blipFill>
          <a:blip r:embed="rId5"/>
          <a:stretch>
            <a:fillRect/>
          </a:stretch>
        </p:blipFill>
        <p:spPr>
          <a:xfrm>
            <a:off x="799912" y="4298058"/>
            <a:ext cx="5840002" cy="2386827"/>
          </a:xfrm>
          <a:prstGeom prst="rect">
            <a:avLst/>
          </a:prstGeom>
        </p:spPr>
      </p:pic>
    </p:spTree>
    <p:extLst>
      <p:ext uri="{BB962C8B-B14F-4D97-AF65-F5344CB8AC3E}">
        <p14:creationId xmlns:p14="http://schemas.microsoft.com/office/powerpoint/2010/main" val="150969727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Content Placeholder 11"/>
          <p:cNvSpPr>
            <a:spLocks noGrp="1"/>
          </p:cNvSpPr>
          <p:nvPr>
            <p:ph idx="1"/>
          </p:nvPr>
        </p:nvSpPr>
        <p:spPr>
          <a:xfrm>
            <a:off x="798991" y="230819"/>
            <a:ext cx="8123068" cy="6454066"/>
          </a:xfrm>
        </p:spPr>
        <p:txBody>
          <a:bodyPr>
            <a:noAutofit/>
          </a:bodyPr>
          <a:lstStyle/>
          <a:p>
            <a:pPr>
              <a:lnSpc>
                <a:spcPct val="100000"/>
              </a:lnSpc>
              <a:spcBef>
                <a:spcPts val="0"/>
              </a:spcBef>
            </a:pPr>
            <a:r>
              <a:rPr lang="en-US" sz="3200" b="1" dirty="0"/>
              <a:t>The Ticker</a:t>
            </a:r>
            <a:r>
              <a:rPr lang="en-US" sz="3200" dirty="0"/>
              <a:t> (</a:t>
            </a:r>
            <a:r>
              <a:rPr lang="en-US" sz="3200" dirty="0">
                <a:hlinkClick r:id="rId2"/>
              </a:rPr>
              <a:t>http://unmcspa.zendesk.com/</a:t>
            </a:r>
            <a:r>
              <a:rPr lang="en-US" sz="3200" dirty="0"/>
              <a:t>)</a:t>
            </a:r>
          </a:p>
          <a:p>
            <a:pPr>
              <a:lnSpc>
                <a:spcPct val="100000"/>
              </a:lnSpc>
              <a:spcBef>
                <a:spcPts val="0"/>
              </a:spcBef>
            </a:pPr>
            <a:endParaRPr lang="en-US" sz="3200" dirty="0"/>
          </a:p>
          <a:p>
            <a:pPr>
              <a:lnSpc>
                <a:spcPct val="100000"/>
              </a:lnSpc>
              <a:spcBef>
                <a:spcPts val="0"/>
              </a:spcBef>
            </a:pPr>
            <a:endParaRPr lang="en-US" sz="3200" dirty="0"/>
          </a:p>
          <a:p>
            <a:pPr>
              <a:lnSpc>
                <a:spcPct val="100000"/>
              </a:lnSpc>
              <a:spcBef>
                <a:spcPts val="0"/>
              </a:spcBef>
            </a:pPr>
            <a:r>
              <a:rPr lang="en-US" sz="3200" dirty="0"/>
              <a:t>Advantages</a:t>
            </a:r>
          </a:p>
          <a:p>
            <a:pPr marL="457200" indent="-457200">
              <a:lnSpc>
                <a:spcPct val="100000"/>
              </a:lnSpc>
              <a:spcBef>
                <a:spcPts val="0"/>
              </a:spcBef>
              <a:buFont typeface="Arial" panose="020B0604020202020204" pitchFamily="34" charset="0"/>
              <a:buChar char="•"/>
            </a:pPr>
            <a:r>
              <a:rPr lang="en-US" sz="3200" dirty="0"/>
              <a:t>Reduces “email overwhelm;” reduces the chance of “losing” a task</a:t>
            </a:r>
          </a:p>
          <a:p>
            <a:pPr marL="457200" indent="-457200">
              <a:lnSpc>
                <a:spcPct val="100000"/>
              </a:lnSpc>
              <a:spcBef>
                <a:spcPts val="0"/>
              </a:spcBef>
              <a:buFont typeface="Arial" panose="020B0604020202020204" pitchFamily="34" charset="0"/>
              <a:buChar char="•"/>
            </a:pPr>
            <a:r>
              <a:rPr lang="en-US" sz="3200" dirty="0"/>
              <a:t>Unified workspace/unified record</a:t>
            </a:r>
          </a:p>
          <a:p>
            <a:pPr marL="457200" indent="-457200">
              <a:lnSpc>
                <a:spcPct val="100000"/>
              </a:lnSpc>
              <a:spcBef>
                <a:spcPts val="0"/>
              </a:spcBef>
              <a:buFont typeface="Arial" panose="020B0604020202020204" pitchFamily="34" charset="0"/>
              <a:buChar char="•"/>
            </a:pPr>
            <a:r>
              <a:rPr lang="en-US" sz="3200" dirty="0"/>
              <a:t>Transparency; ability to “self-serve” a status update</a:t>
            </a:r>
          </a:p>
        </p:txBody>
      </p:sp>
    </p:spTree>
    <p:extLst>
      <p:ext uri="{BB962C8B-B14F-4D97-AF65-F5344CB8AC3E}">
        <p14:creationId xmlns:p14="http://schemas.microsoft.com/office/powerpoint/2010/main" val="21370808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Content Placeholder 11"/>
          <p:cNvSpPr>
            <a:spLocks noGrp="1"/>
          </p:cNvSpPr>
          <p:nvPr>
            <p:ph idx="1"/>
          </p:nvPr>
        </p:nvSpPr>
        <p:spPr>
          <a:xfrm>
            <a:off x="798991" y="230819"/>
            <a:ext cx="8123068" cy="6454066"/>
          </a:xfrm>
        </p:spPr>
        <p:txBody>
          <a:bodyPr>
            <a:noAutofit/>
          </a:bodyPr>
          <a:lstStyle/>
          <a:p>
            <a:pPr>
              <a:lnSpc>
                <a:spcPct val="100000"/>
              </a:lnSpc>
              <a:spcBef>
                <a:spcPts val="0"/>
              </a:spcBef>
            </a:pPr>
            <a:r>
              <a:rPr lang="en-US" sz="3200" b="1" dirty="0"/>
              <a:t>The Ticker</a:t>
            </a:r>
            <a:r>
              <a:rPr lang="en-US" sz="3200" dirty="0"/>
              <a:t> (</a:t>
            </a:r>
            <a:r>
              <a:rPr lang="en-US" sz="3200" dirty="0">
                <a:hlinkClick r:id="rId2"/>
              </a:rPr>
              <a:t>http://unmcspa.zendesk.com/</a:t>
            </a:r>
            <a:r>
              <a:rPr lang="en-US" sz="3200" dirty="0"/>
              <a:t>)</a:t>
            </a:r>
          </a:p>
          <a:p>
            <a:pPr>
              <a:lnSpc>
                <a:spcPct val="100000"/>
              </a:lnSpc>
              <a:spcBef>
                <a:spcPts val="0"/>
              </a:spcBef>
            </a:pPr>
            <a:endParaRPr lang="en-US" sz="3200" dirty="0"/>
          </a:p>
          <a:p>
            <a:pPr>
              <a:lnSpc>
                <a:spcPct val="100000"/>
              </a:lnSpc>
              <a:spcBef>
                <a:spcPts val="0"/>
              </a:spcBef>
            </a:pPr>
            <a:r>
              <a:rPr lang="en-US" sz="3200" dirty="0"/>
              <a:t>Safety net</a:t>
            </a:r>
          </a:p>
          <a:p>
            <a:pPr marL="457200" indent="-457200">
              <a:lnSpc>
                <a:spcPct val="100000"/>
              </a:lnSpc>
              <a:spcBef>
                <a:spcPts val="0"/>
              </a:spcBef>
              <a:buFont typeface="Arial" panose="020B0604020202020204" pitchFamily="34" charset="0"/>
              <a:buChar char="•"/>
            </a:pPr>
            <a:r>
              <a:rPr lang="en-US" sz="3200" dirty="0"/>
              <a:t>System</a:t>
            </a:r>
          </a:p>
          <a:p>
            <a:pPr marL="1200150" lvl="1" indent="-457200">
              <a:lnSpc>
                <a:spcPct val="100000"/>
              </a:lnSpc>
              <a:spcBef>
                <a:spcPts val="0"/>
              </a:spcBef>
              <a:buFont typeface="Arial" panose="020B0604020202020204" pitchFamily="34" charset="0"/>
              <a:buChar char="•"/>
            </a:pPr>
            <a:r>
              <a:rPr lang="en-US" sz="3200" dirty="0"/>
              <a:t>Prioritizes tasks</a:t>
            </a:r>
          </a:p>
          <a:p>
            <a:pPr marL="1600200" lvl="2" indent="-457200">
              <a:lnSpc>
                <a:spcPct val="100000"/>
              </a:lnSpc>
              <a:spcBef>
                <a:spcPts val="0"/>
              </a:spcBef>
              <a:buFont typeface="Arial" panose="020B0604020202020204" pitchFamily="34" charset="0"/>
              <a:buChar char="•"/>
            </a:pPr>
            <a:r>
              <a:rPr lang="en-US" sz="3200" dirty="0"/>
              <a:t>Type of task</a:t>
            </a:r>
          </a:p>
          <a:p>
            <a:pPr marL="1600200" lvl="2" indent="-457200">
              <a:lnSpc>
                <a:spcPct val="100000"/>
              </a:lnSpc>
              <a:spcBef>
                <a:spcPts val="0"/>
              </a:spcBef>
              <a:buFont typeface="Arial" panose="020B0604020202020204" pitchFamily="34" charset="0"/>
              <a:buChar char="•"/>
            </a:pPr>
            <a:r>
              <a:rPr lang="en-US" sz="3200" dirty="0"/>
              <a:t>Due date</a:t>
            </a:r>
          </a:p>
          <a:p>
            <a:pPr marL="1600200" lvl="2" indent="-457200">
              <a:lnSpc>
                <a:spcPct val="100000"/>
              </a:lnSpc>
              <a:spcBef>
                <a:spcPts val="0"/>
              </a:spcBef>
              <a:buFont typeface="Arial" panose="020B0604020202020204" pitchFamily="34" charset="0"/>
              <a:buChar char="•"/>
            </a:pPr>
            <a:r>
              <a:rPr lang="en-US" sz="3200" dirty="0"/>
              <a:t>Time between actions</a:t>
            </a:r>
          </a:p>
          <a:p>
            <a:pPr marL="1200150" lvl="1" indent="-457200">
              <a:lnSpc>
                <a:spcPct val="100000"/>
              </a:lnSpc>
              <a:spcBef>
                <a:spcPts val="0"/>
              </a:spcBef>
              <a:buFont typeface="Arial" panose="020B0604020202020204" pitchFamily="34" charset="0"/>
              <a:buChar char="•"/>
            </a:pPr>
            <a:r>
              <a:rPr lang="en-US" sz="3200" dirty="0"/>
              <a:t>Reporting</a:t>
            </a:r>
          </a:p>
          <a:p>
            <a:pPr marL="457200" indent="-457200">
              <a:lnSpc>
                <a:spcPct val="100000"/>
              </a:lnSpc>
              <a:spcBef>
                <a:spcPts val="0"/>
              </a:spcBef>
              <a:buFont typeface="Arial" panose="020B0604020202020204" pitchFamily="34" charset="0"/>
              <a:buChar char="•"/>
            </a:pPr>
            <a:r>
              <a:rPr lang="en-US" sz="3200" dirty="0"/>
              <a:t>Human</a:t>
            </a:r>
          </a:p>
          <a:p>
            <a:pPr marL="1200150" lvl="1" indent="-457200">
              <a:lnSpc>
                <a:spcPct val="100000"/>
              </a:lnSpc>
              <a:spcBef>
                <a:spcPts val="0"/>
              </a:spcBef>
              <a:buFont typeface="Arial" panose="020B0604020202020204" pitchFamily="34" charset="0"/>
              <a:buChar char="•"/>
            </a:pPr>
            <a:r>
              <a:rPr lang="en-US" sz="3200" dirty="0"/>
              <a:t>Analysts “sweep”</a:t>
            </a:r>
          </a:p>
          <a:p>
            <a:pPr marL="1200150" lvl="1" indent="-457200">
              <a:lnSpc>
                <a:spcPct val="100000"/>
              </a:lnSpc>
              <a:spcBef>
                <a:spcPts val="0"/>
              </a:spcBef>
              <a:buFont typeface="Arial" panose="020B0604020202020204" pitchFamily="34" charset="0"/>
              <a:buChar char="•"/>
            </a:pPr>
            <a:r>
              <a:rPr lang="en-US" sz="3200" dirty="0"/>
              <a:t>Managers “sweep”</a:t>
            </a:r>
          </a:p>
        </p:txBody>
      </p:sp>
    </p:spTree>
    <p:extLst>
      <p:ext uri="{BB962C8B-B14F-4D97-AF65-F5344CB8AC3E}">
        <p14:creationId xmlns:p14="http://schemas.microsoft.com/office/powerpoint/2010/main" val="225302017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Content Placeholder 11"/>
          <p:cNvSpPr>
            <a:spLocks noGrp="1"/>
          </p:cNvSpPr>
          <p:nvPr>
            <p:ph idx="1"/>
          </p:nvPr>
        </p:nvSpPr>
        <p:spPr>
          <a:xfrm>
            <a:off x="956667" y="270472"/>
            <a:ext cx="7906676" cy="5687416"/>
          </a:xfrm>
        </p:spPr>
        <p:txBody>
          <a:bodyPr anchor="ctr">
            <a:noAutofit/>
          </a:bodyPr>
          <a:lstStyle/>
          <a:p>
            <a:pPr algn="ctr"/>
            <a:r>
              <a:rPr lang="en-US" sz="3200" b="1" dirty="0"/>
              <a:t>The Ticker</a:t>
            </a:r>
            <a:r>
              <a:rPr lang="en-US" sz="3200" dirty="0"/>
              <a:t> (</a:t>
            </a:r>
            <a:r>
              <a:rPr lang="en-US" sz="3200" dirty="0">
                <a:hlinkClick r:id="rId2"/>
              </a:rPr>
              <a:t>http://unmcspa.zendesk.com/</a:t>
            </a:r>
            <a:r>
              <a:rPr lang="en-US" sz="3200" dirty="0"/>
              <a:t>)</a:t>
            </a:r>
          </a:p>
          <a:p>
            <a:pPr algn="ctr"/>
            <a:endParaRPr lang="en-US" sz="3200" dirty="0"/>
          </a:p>
          <a:p>
            <a:r>
              <a:rPr lang="en-US" sz="4000" b="1" dirty="0"/>
              <a:t>How to create a ticket:</a:t>
            </a:r>
          </a:p>
          <a:p>
            <a:pPr algn="ctr"/>
            <a:endParaRPr lang="en-US" sz="4000" b="1" dirty="0"/>
          </a:p>
          <a:p>
            <a:pPr marL="457200" indent="-457200">
              <a:buFont typeface="Arial" panose="020B0604020202020204" pitchFamily="34" charset="0"/>
              <a:buChar char="•"/>
            </a:pPr>
            <a:r>
              <a:rPr lang="en-US" sz="3200" b="1" dirty="0"/>
              <a:t>Create ticket in system</a:t>
            </a:r>
            <a:endParaRPr lang="en-US" sz="3200" dirty="0"/>
          </a:p>
          <a:p>
            <a:pPr marL="457200" indent="-457200">
              <a:buFont typeface="Arial" panose="020B0604020202020204" pitchFamily="34" charset="0"/>
              <a:buChar char="•"/>
            </a:pPr>
            <a:r>
              <a:rPr lang="en-US" sz="3200" b="1" dirty="0"/>
              <a:t>Send an email to: </a:t>
            </a:r>
          </a:p>
          <a:p>
            <a:pPr algn="ctr"/>
            <a:r>
              <a:rPr lang="en-US" sz="3200" dirty="0">
                <a:hlinkClick r:id="rId3"/>
              </a:rPr>
              <a:t>support@unmcspa.zendesk.com</a:t>
            </a:r>
            <a:endParaRPr lang="en-US" sz="3200" dirty="0"/>
          </a:p>
          <a:p>
            <a:pPr algn="ctr"/>
            <a:endParaRPr lang="en-US" sz="4000" dirty="0"/>
          </a:p>
        </p:txBody>
      </p:sp>
    </p:spTree>
    <p:extLst>
      <p:ext uri="{BB962C8B-B14F-4D97-AF65-F5344CB8AC3E}">
        <p14:creationId xmlns:p14="http://schemas.microsoft.com/office/powerpoint/2010/main" val="32267008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Content Placeholder 11"/>
          <p:cNvSpPr>
            <a:spLocks noGrp="1"/>
          </p:cNvSpPr>
          <p:nvPr>
            <p:ph idx="1"/>
          </p:nvPr>
        </p:nvSpPr>
        <p:spPr>
          <a:xfrm>
            <a:off x="798991" y="280674"/>
            <a:ext cx="8123068" cy="7953313"/>
          </a:xfrm>
        </p:spPr>
        <p:txBody>
          <a:bodyPr>
            <a:noAutofit/>
          </a:bodyPr>
          <a:lstStyle/>
          <a:p>
            <a:pPr>
              <a:lnSpc>
                <a:spcPct val="100000"/>
              </a:lnSpc>
              <a:spcBef>
                <a:spcPts val="0"/>
              </a:spcBef>
            </a:pPr>
            <a:r>
              <a:rPr lang="en-US" sz="3200" b="1" dirty="0"/>
              <a:t>The Ticker</a:t>
            </a:r>
            <a:r>
              <a:rPr lang="en-US" sz="3200" dirty="0"/>
              <a:t> (</a:t>
            </a:r>
            <a:r>
              <a:rPr lang="en-US" sz="3200" dirty="0">
                <a:hlinkClick r:id="rId2"/>
              </a:rPr>
              <a:t>http://unmcspa.zendesk.com/</a:t>
            </a:r>
            <a:r>
              <a:rPr lang="en-US" sz="3200" dirty="0"/>
              <a:t>)</a:t>
            </a:r>
          </a:p>
          <a:p>
            <a:pPr>
              <a:lnSpc>
                <a:spcPct val="100000"/>
              </a:lnSpc>
              <a:spcBef>
                <a:spcPts val="0"/>
              </a:spcBef>
            </a:pPr>
            <a:endParaRPr lang="en-US" sz="3200" dirty="0"/>
          </a:p>
          <a:p>
            <a:pPr>
              <a:lnSpc>
                <a:spcPct val="100000"/>
              </a:lnSpc>
              <a:spcBef>
                <a:spcPts val="0"/>
              </a:spcBef>
            </a:pPr>
            <a:r>
              <a:rPr lang="en-US" sz="3200" dirty="0"/>
              <a:t>For notification</a:t>
            </a:r>
          </a:p>
          <a:p>
            <a:pPr>
              <a:lnSpc>
                <a:spcPct val="100000"/>
              </a:lnSpc>
              <a:spcBef>
                <a:spcPts val="0"/>
              </a:spcBef>
            </a:pPr>
            <a:endParaRPr lang="en-US" sz="3200" dirty="0"/>
          </a:p>
          <a:p>
            <a:pPr>
              <a:lnSpc>
                <a:spcPct val="100000"/>
              </a:lnSpc>
              <a:spcBef>
                <a:spcPts val="0"/>
              </a:spcBef>
            </a:pPr>
            <a:endParaRPr lang="en-US" sz="3200" dirty="0"/>
          </a:p>
          <a:p>
            <a:pPr>
              <a:lnSpc>
                <a:spcPct val="100000"/>
              </a:lnSpc>
              <a:spcBef>
                <a:spcPts val="0"/>
              </a:spcBef>
            </a:pPr>
            <a:endParaRPr lang="en-US" sz="3200" dirty="0"/>
          </a:p>
          <a:p>
            <a:pPr>
              <a:lnSpc>
                <a:spcPct val="100000"/>
              </a:lnSpc>
              <a:spcBef>
                <a:spcPts val="0"/>
              </a:spcBef>
            </a:pPr>
            <a:endParaRPr lang="en-US" sz="3200" dirty="0"/>
          </a:p>
          <a:p>
            <a:pPr>
              <a:lnSpc>
                <a:spcPct val="100000"/>
              </a:lnSpc>
              <a:spcBef>
                <a:spcPts val="0"/>
              </a:spcBef>
            </a:pPr>
            <a:endParaRPr lang="en-US" sz="3200" dirty="0"/>
          </a:p>
          <a:p>
            <a:pPr>
              <a:lnSpc>
                <a:spcPct val="100000"/>
              </a:lnSpc>
              <a:spcBef>
                <a:spcPts val="0"/>
              </a:spcBef>
            </a:pPr>
            <a:endParaRPr lang="en-US" sz="3200" dirty="0"/>
          </a:p>
          <a:p>
            <a:pPr>
              <a:lnSpc>
                <a:spcPct val="100000"/>
              </a:lnSpc>
              <a:spcBef>
                <a:spcPts val="0"/>
              </a:spcBef>
            </a:pPr>
            <a:endParaRPr lang="en-US" sz="3200" dirty="0"/>
          </a:p>
          <a:p>
            <a:pPr>
              <a:lnSpc>
                <a:spcPct val="100000"/>
              </a:lnSpc>
              <a:spcBef>
                <a:spcPts val="0"/>
              </a:spcBef>
            </a:pPr>
            <a:endParaRPr lang="en-US" sz="3200" dirty="0"/>
          </a:p>
        </p:txBody>
      </p:sp>
      <p:graphicFrame>
        <p:nvGraphicFramePr>
          <p:cNvPr id="2" name="Table 1"/>
          <p:cNvGraphicFramePr>
            <a:graphicFrameLocks noGrp="1"/>
          </p:cNvGraphicFramePr>
          <p:nvPr>
            <p:extLst>
              <p:ext uri="{D42A27DB-BD31-4B8C-83A1-F6EECF244321}">
                <p14:modId xmlns:p14="http://schemas.microsoft.com/office/powerpoint/2010/main" val="2993036308"/>
              </p:ext>
            </p:extLst>
          </p:nvPr>
        </p:nvGraphicFramePr>
        <p:xfrm>
          <a:off x="798991" y="1983879"/>
          <a:ext cx="8123068" cy="3258386"/>
        </p:xfrm>
        <a:graphic>
          <a:graphicData uri="http://schemas.openxmlformats.org/drawingml/2006/table">
            <a:tbl>
              <a:tblPr firstRow="1" bandRow="1">
                <a:tableStyleId>{5C22544A-7EE6-4342-B048-85BDC9FD1C3A}</a:tableStyleId>
              </a:tblPr>
              <a:tblGrid>
                <a:gridCol w="1837677">
                  <a:extLst>
                    <a:ext uri="{9D8B030D-6E8A-4147-A177-3AD203B41FA5}">
                      <a16:colId xmlns:a16="http://schemas.microsoft.com/office/drawing/2014/main" val="1915782945"/>
                    </a:ext>
                  </a:extLst>
                </a:gridCol>
                <a:gridCol w="1913553">
                  <a:extLst>
                    <a:ext uri="{9D8B030D-6E8A-4147-A177-3AD203B41FA5}">
                      <a16:colId xmlns:a16="http://schemas.microsoft.com/office/drawing/2014/main" val="800383420"/>
                    </a:ext>
                  </a:extLst>
                </a:gridCol>
                <a:gridCol w="4371838">
                  <a:extLst>
                    <a:ext uri="{9D8B030D-6E8A-4147-A177-3AD203B41FA5}">
                      <a16:colId xmlns:a16="http://schemas.microsoft.com/office/drawing/2014/main" val="694749259"/>
                    </a:ext>
                  </a:extLst>
                </a:gridCol>
              </a:tblGrid>
              <a:tr h="880946">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2400" dirty="0">
                          <a:latin typeface="Arial" panose="020B0604020202020204" pitchFamily="34" charset="0"/>
                          <a:cs typeface="Arial" panose="020B0604020202020204" pitchFamily="34" charset="0"/>
                        </a:rPr>
                        <a:t>ZD Status</a:t>
                      </a:r>
                    </a:p>
                  </a:txBody>
                  <a:tcPr anchor="ctr"/>
                </a:tc>
                <a:tc>
                  <a:txBody>
                    <a:bodyPr/>
                    <a:lstStyle/>
                    <a:p>
                      <a:pPr algn="ctr"/>
                      <a:r>
                        <a:rPr lang="en-US" sz="2400" dirty="0">
                          <a:latin typeface="Arial" panose="020B0604020202020204" pitchFamily="34" charset="0"/>
                          <a:cs typeface="Arial" panose="020B0604020202020204" pitchFamily="34" charset="0"/>
                        </a:rPr>
                        <a:t>SPA Status</a:t>
                      </a:r>
                    </a:p>
                  </a:txBody>
                  <a:tcPr anchor="ctr"/>
                </a:tc>
                <a:tc>
                  <a:txBody>
                    <a:bodyPr/>
                    <a:lstStyle/>
                    <a:p>
                      <a:pPr algn="ctr"/>
                      <a:r>
                        <a:rPr lang="en-US" sz="2400" dirty="0">
                          <a:latin typeface="Arial" panose="020B0604020202020204" pitchFamily="34" charset="0"/>
                          <a:cs typeface="Arial" panose="020B0604020202020204" pitchFamily="34" charset="0"/>
                        </a:rPr>
                        <a:t>Email subject line</a:t>
                      </a:r>
                    </a:p>
                  </a:txBody>
                  <a:tcPr anchor="ctr"/>
                </a:tc>
                <a:extLst>
                  <a:ext uri="{0D108BD9-81ED-4DB2-BD59-A6C34878D82A}">
                    <a16:rowId xmlns:a16="http://schemas.microsoft.com/office/drawing/2014/main" val="2459920857"/>
                  </a:ext>
                </a:extLst>
              </a:tr>
              <a:tr h="915591">
                <a:tc>
                  <a:txBody>
                    <a:bodyPr/>
                    <a:lstStyle/>
                    <a:p>
                      <a:pPr algn="ctr"/>
                      <a:r>
                        <a:rPr lang="en-US" sz="2400" b="1" dirty="0">
                          <a:solidFill>
                            <a:srgbClr val="0070C0"/>
                          </a:solidFill>
                          <a:latin typeface="Arial" panose="020B0604020202020204" pitchFamily="34" charset="0"/>
                          <a:cs typeface="Arial" panose="020B0604020202020204" pitchFamily="34" charset="0"/>
                        </a:rPr>
                        <a:t>Blue “Pending” icon</a:t>
                      </a:r>
                    </a:p>
                  </a:txBody>
                  <a:tcPr anchor="ctr"/>
                </a:tc>
                <a:tc>
                  <a:txBody>
                    <a:bodyPr/>
                    <a:lstStyle/>
                    <a:p>
                      <a:pPr algn="ctr"/>
                      <a:r>
                        <a:rPr lang="en-US" sz="2400" dirty="0">
                          <a:latin typeface="Arial" panose="020B0604020202020204" pitchFamily="34" charset="0"/>
                          <a:cs typeface="Arial" panose="020B0604020202020204" pitchFamily="34" charset="0"/>
                        </a:rPr>
                        <a:t>Ball is in campus’s court</a:t>
                      </a:r>
                    </a:p>
                  </a:txBody>
                  <a:tcPr anchor="ctr"/>
                </a:tc>
                <a:tc>
                  <a:txBody>
                    <a:bodyPr/>
                    <a:lstStyle/>
                    <a:p>
                      <a:pPr algn="ctr"/>
                      <a:r>
                        <a:rPr lang="en-US" sz="2400" dirty="0">
                          <a:latin typeface="Arial" panose="020B0604020202020204" pitchFamily="34" charset="0"/>
                          <a:cs typeface="Arial" panose="020B0604020202020204" pitchFamily="34" charset="0"/>
                        </a:rPr>
                        <a:t>ACTION REQUIRED: Ticket # 12345: Please complete the requested action(s).</a:t>
                      </a:r>
                    </a:p>
                  </a:txBody>
                  <a:tcPr anchor="ctr"/>
                </a:tc>
                <a:extLst>
                  <a:ext uri="{0D108BD9-81ED-4DB2-BD59-A6C34878D82A}">
                    <a16:rowId xmlns:a16="http://schemas.microsoft.com/office/drawing/2014/main" val="1362340795"/>
                  </a:ext>
                </a:extLst>
              </a:tr>
              <a:tr h="915591">
                <a:tc>
                  <a:txBody>
                    <a:bodyPr/>
                    <a:lstStyle/>
                    <a:p>
                      <a:pPr algn="ctr"/>
                      <a:r>
                        <a:rPr lang="en-US" sz="2400" b="1" dirty="0">
                          <a:solidFill>
                            <a:srgbClr val="FFC000"/>
                          </a:solidFill>
                          <a:latin typeface="Arial" panose="020B0604020202020204" pitchFamily="34" charset="0"/>
                          <a:cs typeface="Arial" panose="020B0604020202020204" pitchFamily="34" charset="0"/>
                        </a:rPr>
                        <a:t>Orange</a:t>
                      </a:r>
                      <a:r>
                        <a:rPr lang="en-US" sz="2400" b="1" baseline="0" dirty="0">
                          <a:solidFill>
                            <a:srgbClr val="FFC000"/>
                          </a:solidFill>
                          <a:latin typeface="Arial" panose="020B0604020202020204" pitchFamily="34" charset="0"/>
                          <a:cs typeface="Arial" panose="020B0604020202020204" pitchFamily="34" charset="0"/>
                        </a:rPr>
                        <a:t> “Open” icon</a:t>
                      </a:r>
                      <a:endParaRPr lang="en-US" sz="2400" b="1" dirty="0">
                        <a:solidFill>
                          <a:srgbClr val="FFC000"/>
                        </a:solidFill>
                        <a:latin typeface="Arial" panose="020B0604020202020204" pitchFamily="34" charset="0"/>
                        <a:cs typeface="Arial" panose="020B0604020202020204" pitchFamily="34" charset="0"/>
                      </a:endParaRPr>
                    </a:p>
                  </a:txBody>
                  <a:tcPr anchor="ctr"/>
                </a:tc>
                <a:tc>
                  <a:txBody>
                    <a:bodyPr/>
                    <a:lstStyle/>
                    <a:p>
                      <a:pPr algn="ctr"/>
                      <a:r>
                        <a:rPr lang="en-US" sz="2400" dirty="0">
                          <a:latin typeface="Arial" panose="020B0604020202020204" pitchFamily="34" charset="0"/>
                          <a:cs typeface="Arial" panose="020B0604020202020204" pitchFamily="34" charset="0"/>
                        </a:rPr>
                        <a:t>Ball is in SPA’s court</a:t>
                      </a:r>
                    </a:p>
                  </a:txBody>
                  <a:tcPr anchor="ctr"/>
                </a:tc>
                <a:tc>
                  <a:txBody>
                    <a:bodyPr/>
                    <a:lstStyle/>
                    <a:p>
                      <a:pPr algn="ctr"/>
                      <a:r>
                        <a:rPr lang="en-US" sz="2400" dirty="0">
                          <a:latin typeface="Arial" panose="020B0604020202020204" pitchFamily="34" charset="0"/>
                          <a:cs typeface="Arial" panose="020B0604020202020204" pitchFamily="34" charset="0"/>
                        </a:rPr>
                        <a:t>FYI Only: Ticket # 98765: No </a:t>
                      </a:r>
                      <a:r>
                        <a:rPr lang="en-US" sz="2400" dirty="0" err="1">
                          <a:latin typeface="Arial" panose="020B0604020202020204" pitchFamily="34" charset="0"/>
                          <a:cs typeface="Arial" panose="020B0604020202020204" pitchFamily="34" charset="0"/>
                        </a:rPr>
                        <a:t>Dept</a:t>
                      </a:r>
                      <a:r>
                        <a:rPr lang="en-US" sz="2400" dirty="0">
                          <a:latin typeface="Arial" panose="020B0604020202020204" pitchFamily="34" charset="0"/>
                          <a:cs typeface="Arial" panose="020B0604020202020204" pitchFamily="34" charset="0"/>
                        </a:rPr>
                        <a:t> Action Needed</a:t>
                      </a:r>
                    </a:p>
                  </a:txBody>
                  <a:tcPr anchor="ctr"/>
                </a:tc>
                <a:extLst>
                  <a:ext uri="{0D108BD9-81ED-4DB2-BD59-A6C34878D82A}">
                    <a16:rowId xmlns:a16="http://schemas.microsoft.com/office/drawing/2014/main" val="2527074461"/>
                  </a:ext>
                </a:extLst>
              </a:tr>
            </a:tbl>
          </a:graphicData>
        </a:graphic>
      </p:graphicFrame>
    </p:spTree>
    <p:extLst>
      <p:ext uri="{BB962C8B-B14F-4D97-AF65-F5344CB8AC3E}">
        <p14:creationId xmlns:p14="http://schemas.microsoft.com/office/powerpoint/2010/main" val="349897721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Content Placeholder 11"/>
          <p:cNvSpPr>
            <a:spLocks noGrp="1"/>
          </p:cNvSpPr>
          <p:nvPr>
            <p:ph idx="1"/>
          </p:nvPr>
        </p:nvSpPr>
        <p:spPr>
          <a:xfrm>
            <a:off x="798991" y="280674"/>
            <a:ext cx="8123068" cy="7953313"/>
          </a:xfrm>
        </p:spPr>
        <p:txBody>
          <a:bodyPr>
            <a:noAutofit/>
          </a:bodyPr>
          <a:lstStyle/>
          <a:p>
            <a:pPr>
              <a:lnSpc>
                <a:spcPct val="100000"/>
              </a:lnSpc>
              <a:spcBef>
                <a:spcPts val="0"/>
              </a:spcBef>
            </a:pPr>
            <a:r>
              <a:rPr lang="en-US" sz="3200" b="1" dirty="0"/>
              <a:t>The Ticker</a:t>
            </a:r>
            <a:r>
              <a:rPr lang="en-US" sz="3200" dirty="0"/>
              <a:t> (</a:t>
            </a:r>
            <a:r>
              <a:rPr lang="en-US" sz="3200" dirty="0">
                <a:hlinkClick r:id="rId2"/>
              </a:rPr>
              <a:t>http://unmcspa.zendesk.com/</a:t>
            </a:r>
            <a:r>
              <a:rPr lang="en-US" sz="3200" dirty="0"/>
              <a:t>)</a:t>
            </a:r>
          </a:p>
          <a:p>
            <a:pPr>
              <a:lnSpc>
                <a:spcPct val="100000"/>
              </a:lnSpc>
              <a:spcBef>
                <a:spcPts val="0"/>
              </a:spcBef>
            </a:pPr>
            <a:endParaRPr lang="en-US" sz="2800" dirty="0"/>
          </a:p>
          <a:p>
            <a:pPr>
              <a:lnSpc>
                <a:spcPct val="100000"/>
              </a:lnSpc>
              <a:spcBef>
                <a:spcPts val="0"/>
              </a:spcBef>
            </a:pPr>
            <a:r>
              <a:rPr lang="en-US" sz="2800" b="1" dirty="0">
                <a:solidFill>
                  <a:srgbClr val="FF0000"/>
                </a:solidFill>
              </a:rPr>
              <a:t>Email Notifications </a:t>
            </a:r>
            <a:r>
              <a:rPr lang="en-US" sz="2800" dirty="0"/>
              <a:t>- SPA recommends creating a Rule in Outlook to move emails to a designated folder.</a:t>
            </a:r>
          </a:p>
          <a:p>
            <a:pPr>
              <a:lnSpc>
                <a:spcPct val="100000"/>
              </a:lnSpc>
              <a:spcBef>
                <a:spcPts val="0"/>
              </a:spcBef>
            </a:pPr>
            <a:endParaRPr lang="en-US" sz="2800" dirty="0"/>
          </a:p>
          <a:p>
            <a:pPr>
              <a:lnSpc>
                <a:spcPct val="100000"/>
              </a:lnSpc>
              <a:spcBef>
                <a:spcPts val="0"/>
              </a:spcBef>
            </a:pPr>
            <a:endParaRPr lang="en-US" sz="3200" dirty="0"/>
          </a:p>
          <a:p>
            <a:pPr>
              <a:lnSpc>
                <a:spcPct val="100000"/>
              </a:lnSpc>
              <a:spcBef>
                <a:spcPts val="0"/>
              </a:spcBef>
            </a:pPr>
            <a:endParaRPr lang="en-US" sz="3200" dirty="0"/>
          </a:p>
          <a:p>
            <a:pPr>
              <a:lnSpc>
                <a:spcPct val="100000"/>
              </a:lnSpc>
              <a:spcBef>
                <a:spcPts val="0"/>
              </a:spcBef>
            </a:pPr>
            <a:endParaRPr lang="en-US" sz="3200" dirty="0"/>
          </a:p>
          <a:p>
            <a:pPr>
              <a:lnSpc>
                <a:spcPct val="100000"/>
              </a:lnSpc>
              <a:spcBef>
                <a:spcPts val="0"/>
              </a:spcBef>
            </a:pPr>
            <a:endParaRPr lang="en-US" sz="3200" dirty="0"/>
          </a:p>
          <a:p>
            <a:pPr>
              <a:lnSpc>
                <a:spcPct val="100000"/>
              </a:lnSpc>
              <a:spcBef>
                <a:spcPts val="0"/>
              </a:spcBef>
            </a:pPr>
            <a:endParaRPr lang="en-US" sz="3200" dirty="0"/>
          </a:p>
          <a:p>
            <a:pPr>
              <a:lnSpc>
                <a:spcPct val="100000"/>
              </a:lnSpc>
              <a:spcBef>
                <a:spcPts val="0"/>
              </a:spcBef>
            </a:pPr>
            <a:endParaRPr lang="en-US" sz="3200" dirty="0"/>
          </a:p>
          <a:p>
            <a:pPr>
              <a:lnSpc>
                <a:spcPct val="100000"/>
              </a:lnSpc>
              <a:spcBef>
                <a:spcPts val="0"/>
              </a:spcBef>
            </a:pPr>
            <a:endParaRPr lang="en-US" sz="3200" dirty="0"/>
          </a:p>
          <a:p>
            <a:pPr>
              <a:lnSpc>
                <a:spcPct val="100000"/>
              </a:lnSpc>
              <a:spcBef>
                <a:spcPts val="0"/>
              </a:spcBef>
            </a:pPr>
            <a:endParaRPr lang="en-US" sz="3200" dirty="0"/>
          </a:p>
        </p:txBody>
      </p:sp>
      <p:pic>
        <p:nvPicPr>
          <p:cNvPr id="2" name="Picture 1"/>
          <p:cNvPicPr>
            <a:picLocks noChangeAspect="1"/>
          </p:cNvPicPr>
          <p:nvPr/>
        </p:nvPicPr>
        <p:blipFill>
          <a:blip r:embed="rId3"/>
          <a:stretch>
            <a:fillRect/>
          </a:stretch>
        </p:blipFill>
        <p:spPr>
          <a:xfrm>
            <a:off x="2160847" y="2237173"/>
            <a:ext cx="5399355" cy="4149752"/>
          </a:xfrm>
          <a:prstGeom prst="rect">
            <a:avLst/>
          </a:prstGeom>
        </p:spPr>
      </p:pic>
    </p:spTree>
    <p:extLst>
      <p:ext uri="{BB962C8B-B14F-4D97-AF65-F5344CB8AC3E}">
        <p14:creationId xmlns:p14="http://schemas.microsoft.com/office/powerpoint/2010/main" val="128877715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Content Placeholder 11"/>
          <p:cNvSpPr>
            <a:spLocks noGrp="1"/>
          </p:cNvSpPr>
          <p:nvPr>
            <p:ph idx="1"/>
          </p:nvPr>
        </p:nvSpPr>
        <p:spPr>
          <a:xfrm>
            <a:off x="798991" y="280674"/>
            <a:ext cx="8123068" cy="7953313"/>
          </a:xfrm>
        </p:spPr>
        <p:txBody>
          <a:bodyPr>
            <a:noAutofit/>
          </a:bodyPr>
          <a:lstStyle/>
          <a:p>
            <a:pPr>
              <a:lnSpc>
                <a:spcPct val="100000"/>
              </a:lnSpc>
              <a:spcBef>
                <a:spcPts val="0"/>
              </a:spcBef>
            </a:pPr>
            <a:r>
              <a:rPr lang="en-US" sz="3200" b="1" dirty="0"/>
              <a:t>The Ticker</a:t>
            </a:r>
            <a:r>
              <a:rPr lang="en-US" sz="3200" dirty="0"/>
              <a:t> (</a:t>
            </a:r>
            <a:r>
              <a:rPr lang="en-US" sz="3200" dirty="0">
                <a:hlinkClick r:id="rId2"/>
              </a:rPr>
              <a:t>http://unmcspa.zendesk.com/</a:t>
            </a:r>
            <a:r>
              <a:rPr lang="en-US" sz="3200" dirty="0"/>
              <a:t>)</a:t>
            </a:r>
          </a:p>
          <a:p>
            <a:pPr>
              <a:lnSpc>
                <a:spcPct val="100000"/>
              </a:lnSpc>
              <a:spcBef>
                <a:spcPts val="0"/>
              </a:spcBef>
            </a:pPr>
            <a:endParaRPr lang="en-US" sz="3200" dirty="0"/>
          </a:p>
          <a:p>
            <a:pPr>
              <a:lnSpc>
                <a:spcPct val="100000"/>
              </a:lnSpc>
              <a:spcBef>
                <a:spcPts val="0"/>
              </a:spcBef>
            </a:pPr>
            <a:r>
              <a:rPr lang="en-US" sz="3200" dirty="0"/>
              <a:t>To update a ticket via email </a:t>
            </a:r>
          </a:p>
        </p:txBody>
      </p:sp>
      <p:pic>
        <p:nvPicPr>
          <p:cNvPr id="4" name="Picture 3"/>
          <p:cNvPicPr>
            <a:picLocks noChangeAspect="1"/>
          </p:cNvPicPr>
          <p:nvPr/>
        </p:nvPicPr>
        <p:blipFill>
          <a:blip r:embed="rId3"/>
          <a:stretch>
            <a:fillRect/>
          </a:stretch>
        </p:blipFill>
        <p:spPr>
          <a:xfrm>
            <a:off x="2558968" y="1911405"/>
            <a:ext cx="4603114" cy="4691849"/>
          </a:xfrm>
          <a:prstGeom prst="rect">
            <a:avLst/>
          </a:prstGeom>
        </p:spPr>
      </p:pic>
    </p:spTree>
    <p:extLst>
      <p:ext uri="{BB962C8B-B14F-4D97-AF65-F5344CB8AC3E}">
        <p14:creationId xmlns:p14="http://schemas.microsoft.com/office/powerpoint/2010/main" val="225134229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256357A-7D84-32F4-3285-EDF02D08291A}"/>
              </a:ext>
            </a:extLst>
          </p:cNvPr>
          <p:cNvSpPr>
            <a:spLocks noGrp="1"/>
          </p:cNvSpPr>
          <p:nvPr>
            <p:ph idx="1"/>
          </p:nvPr>
        </p:nvSpPr>
        <p:spPr>
          <a:xfrm>
            <a:off x="746354" y="145260"/>
            <a:ext cx="8233053" cy="6493284"/>
          </a:xfrm>
        </p:spPr>
        <p:txBody>
          <a:bodyPr>
            <a:normAutofit/>
          </a:bodyPr>
          <a:lstStyle/>
          <a:p>
            <a:r>
              <a:rPr lang="en-US" sz="3600" b="1" dirty="0"/>
              <a:t>SPA activity - 2025 calendar year</a:t>
            </a:r>
          </a:p>
          <a:p>
            <a:endParaRPr lang="en-US" sz="3600" b="1" dirty="0"/>
          </a:p>
          <a:p>
            <a:pPr marL="571500" indent="-571500">
              <a:buFont typeface="Arial" panose="020B0604020202020204" pitchFamily="34" charset="0"/>
              <a:buChar char="•"/>
            </a:pPr>
            <a:r>
              <a:rPr lang="en-US" sz="3600" dirty="0"/>
              <a:t>Submissions</a:t>
            </a:r>
          </a:p>
          <a:p>
            <a:pPr marL="571500" indent="-571500">
              <a:buFont typeface="Arial" panose="020B0604020202020204" pitchFamily="34" charset="0"/>
              <a:buChar char="•"/>
            </a:pPr>
            <a:r>
              <a:rPr lang="en-US" sz="3600" dirty="0"/>
              <a:t>Grant awards</a:t>
            </a:r>
          </a:p>
          <a:p>
            <a:pPr marL="571500" indent="-571500">
              <a:buFont typeface="Arial" panose="020B0604020202020204" pitchFamily="34" charset="0"/>
              <a:buChar char="•"/>
            </a:pPr>
            <a:r>
              <a:rPr lang="en-US" sz="3600" dirty="0"/>
              <a:t>Contract negotiations (</a:t>
            </a:r>
            <a:r>
              <a:rPr lang="en-US" sz="3200" dirty="0"/>
              <a:t>FDP template</a:t>
            </a:r>
            <a:r>
              <a:rPr lang="en-US" sz="3600" dirty="0"/>
              <a:t>)</a:t>
            </a:r>
          </a:p>
          <a:p>
            <a:pPr marL="571500" indent="-571500">
              <a:buFont typeface="Arial" panose="020B0604020202020204" pitchFamily="34" charset="0"/>
              <a:buChar char="•"/>
            </a:pPr>
            <a:r>
              <a:rPr lang="en-US" sz="3600" dirty="0"/>
              <a:t>Contract negotiations (open)</a:t>
            </a:r>
          </a:p>
        </p:txBody>
      </p:sp>
    </p:spTree>
    <p:extLst>
      <p:ext uri="{BB962C8B-B14F-4D97-AF65-F5344CB8AC3E}">
        <p14:creationId xmlns:p14="http://schemas.microsoft.com/office/powerpoint/2010/main" val="47464557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B1B362-EC7A-D543-298C-1F53B5A5A2D9}"/>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916D57B-D156-2571-358B-D53BC9088E22}"/>
              </a:ext>
            </a:extLst>
          </p:cNvPr>
          <p:cNvSpPr>
            <a:spLocks noGrp="1"/>
          </p:cNvSpPr>
          <p:nvPr>
            <p:ph idx="1"/>
          </p:nvPr>
        </p:nvSpPr>
        <p:spPr>
          <a:xfrm>
            <a:off x="746354" y="145260"/>
            <a:ext cx="8233053" cy="631980"/>
          </a:xfrm>
        </p:spPr>
        <p:txBody>
          <a:bodyPr>
            <a:normAutofit/>
          </a:bodyPr>
          <a:lstStyle/>
          <a:p>
            <a:r>
              <a:rPr lang="en-US" sz="3200" dirty="0"/>
              <a:t>SPA submissions – 2025 calendar year</a:t>
            </a:r>
          </a:p>
        </p:txBody>
      </p:sp>
      <p:graphicFrame>
        <p:nvGraphicFramePr>
          <p:cNvPr id="2" name="Table 1">
            <a:extLst>
              <a:ext uri="{FF2B5EF4-FFF2-40B4-BE49-F238E27FC236}">
                <a16:creationId xmlns:a16="http://schemas.microsoft.com/office/drawing/2014/main" id="{50B3074E-6BB9-D183-A432-A7DC02F8973A}"/>
              </a:ext>
            </a:extLst>
          </p:cNvPr>
          <p:cNvGraphicFramePr>
            <a:graphicFrameLocks noGrp="1"/>
          </p:cNvGraphicFramePr>
          <p:nvPr/>
        </p:nvGraphicFramePr>
        <p:xfrm>
          <a:off x="746354" y="961164"/>
          <a:ext cx="8233052" cy="5486400"/>
        </p:xfrm>
        <a:graphic>
          <a:graphicData uri="http://schemas.openxmlformats.org/drawingml/2006/table">
            <a:tbl>
              <a:tblPr firstRow="1" bandRow="1">
                <a:tableStyleId>{5C22544A-7EE6-4342-B048-85BDC9FD1C3A}</a:tableStyleId>
              </a:tblPr>
              <a:tblGrid>
                <a:gridCol w="5635524">
                  <a:extLst>
                    <a:ext uri="{9D8B030D-6E8A-4147-A177-3AD203B41FA5}">
                      <a16:colId xmlns:a16="http://schemas.microsoft.com/office/drawing/2014/main" val="3377025379"/>
                    </a:ext>
                  </a:extLst>
                </a:gridCol>
                <a:gridCol w="2597528">
                  <a:extLst>
                    <a:ext uri="{9D8B030D-6E8A-4147-A177-3AD203B41FA5}">
                      <a16:colId xmlns:a16="http://schemas.microsoft.com/office/drawing/2014/main" val="2014488521"/>
                    </a:ext>
                  </a:extLst>
                </a:gridCol>
              </a:tblGrid>
              <a:tr h="514724">
                <a:tc>
                  <a:txBody>
                    <a:bodyPr/>
                    <a:lstStyle/>
                    <a:p>
                      <a:pPr algn="ctr" fontAlgn="b">
                        <a:buNone/>
                      </a:pPr>
                      <a:r>
                        <a:rPr lang="en-US" sz="2400" b="1" i="0" u="none" strike="noStrike" dirty="0">
                          <a:solidFill>
                            <a:srgbClr val="000000"/>
                          </a:solidFill>
                          <a:effectLst/>
                          <a:latin typeface="Arial" panose="020B0604020202020204" pitchFamily="34" charset="0"/>
                          <a:cs typeface="Arial" panose="020B0604020202020204" pitchFamily="34" charset="0"/>
                        </a:rPr>
                        <a:t>Type</a:t>
                      </a:r>
                    </a:p>
                  </a:txBody>
                  <a:tcPr marT="91440" marB="91440" anchor="ctr"/>
                </a:tc>
                <a:tc>
                  <a:txBody>
                    <a:bodyPr/>
                    <a:lstStyle/>
                    <a:p>
                      <a:pPr algn="ctr" fontAlgn="b">
                        <a:buNone/>
                      </a:pPr>
                      <a:r>
                        <a:rPr lang="en-US" sz="2400" b="1" i="0" u="none" strike="noStrike" dirty="0">
                          <a:solidFill>
                            <a:srgbClr val="000000"/>
                          </a:solidFill>
                          <a:effectLst/>
                          <a:latin typeface="Arial" panose="020B0604020202020204" pitchFamily="34" charset="0"/>
                          <a:cs typeface="Arial" panose="020B0604020202020204" pitchFamily="34" charset="0"/>
                        </a:rPr>
                        <a:t>Count</a:t>
                      </a:r>
                    </a:p>
                  </a:txBody>
                  <a:tcPr marT="91440" marB="91440" anchor="ctr"/>
                </a:tc>
                <a:extLst>
                  <a:ext uri="{0D108BD9-81ED-4DB2-BD59-A6C34878D82A}">
                    <a16:rowId xmlns:a16="http://schemas.microsoft.com/office/drawing/2014/main" val="3625871863"/>
                  </a:ext>
                </a:extLst>
              </a:tr>
              <a:tr h="514724">
                <a:tc>
                  <a:txBody>
                    <a:bodyPr/>
                    <a:lstStyle/>
                    <a:p>
                      <a:pPr algn="l" fontAlgn="b">
                        <a:buNone/>
                      </a:pPr>
                      <a:r>
                        <a:rPr lang="en-US" sz="2400" b="0" i="0" u="none" strike="noStrike" dirty="0">
                          <a:solidFill>
                            <a:srgbClr val="000000"/>
                          </a:solidFill>
                          <a:effectLst/>
                          <a:latin typeface="Arial" panose="020B0604020202020204" pitchFamily="34" charset="0"/>
                          <a:cs typeface="Arial" panose="020B0604020202020204" pitchFamily="34" charset="0"/>
                        </a:rPr>
                        <a:t>NIH Proposal</a:t>
                      </a:r>
                    </a:p>
                  </a:txBody>
                  <a:tcPr marT="91440" marB="91440" anchor="b"/>
                </a:tc>
                <a:tc>
                  <a:txBody>
                    <a:bodyPr/>
                    <a:lstStyle/>
                    <a:p>
                      <a:pPr algn="r" fontAlgn="b">
                        <a:buNone/>
                      </a:pPr>
                      <a:r>
                        <a:rPr lang="en-US" sz="2400" b="0" i="0" u="none" strike="noStrike" dirty="0">
                          <a:solidFill>
                            <a:srgbClr val="000000"/>
                          </a:solidFill>
                          <a:effectLst/>
                          <a:latin typeface="Arial" panose="020B0604020202020204" pitchFamily="34" charset="0"/>
                          <a:cs typeface="Arial" panose="020B0604020202020204" pitchFamily="34" charset="0"/>
                        </a:rPr>
                        <a:t>547</a:t>
                      </a:r>
                    </a:p>
                  </a:txBody>
                  <a:tcPr marT="91440" marB="91440" anchor="b"/>
                </a:tc>
                <a:extLst>
                  <a:ext uri="{0D108BD9-81ED-4DB2-BD59-A6C34878D82A}">
                    <a16:rowId xmlns:a16="http://schemas.microsoft.com/office/drawing/2014/main" val="3002836780"/>
                  </a:ext>
                </a:extLst>
              </a:tr>
              <a:tr h="514724">
                <a:tc>
                  <a:txBody>
                    <a:bodyPr/>
                    <a:lstStyle/>
                    <a:p>
                      <a:pPr algn="l" fontAlgn="b">
                        <a:buNone/>
                      </a:pPr>
                      <a:r>
                        <a:rPr lang="en-US" sz="2400" b="0" i="0" u="none" strike="noStrike" dirty="0">
                          <a:solidFill>
                            <a:srgbClr val="000000"/>
                          </a:solidFill>
                          <a:effectLst/>
                          <a:latin typeface="Arial" panose="020B0604020202020204" pitchFamily="34" charset="0"/>
                          <a:cs typeface="Arial" panose="020B0604020202020204" pitchFamily="34" charset="0"/>
                        </a:rPr>
                        <a:t>DoD Proposal (Grant)</a:t>
                      </a:r>
                    </a:p>
                  </a:txBody>
                  <a:tcPr marT="91440" marB="91440" anchor="b"/>
                </a:tc>
                <a:tc>
                  <a:txBody>
                    <a:bodyPr/>
                    <a:lstStyle/>
                    <a:p>
                      <a:pPr algn="r" fontAlgn="b">
                        <a:buNone/>
                      </a:pPr>
                      <a:r>
                        <a:rPr lang="en-US" sz="2400" b="0" i="0" u="none" strike="noStrike">
                          <a:solidFill>
                            <a:srgbClr val="000000"/>
                          </a:solidFill>
                          <a:effectLst/>
                          <a:latin typeface="Arial" panose="020B0604020202020204" pitchFamily="34" charset="0"/>
                          <a:cs typeface="Arial" panose="020B0604020202020204" pitchFamily="34" charset="0"/>
                        </a:rPr>
                        <a:t>61</a:t>
                      </a:r>
                    </a:p>
                  </a:txBody>
                  <a:tcPr marT="91440" marB="91440" anchor="b"/>
                </a:tc>
                <a:extLst>
                  <a:ext uri="{0D108BD9-81ED-4DB2-BD59-A6C34878D82A}">
                    <a16:rowId xmlns:a16="http://schemas.microsoft.com/office/drawing/2014/main" val="3409902674"/>
                  </a:ext>
                </a:extLst>
              </a:tr>
              <a:tr h="514724">
                <a:tc>
                  <a:txBody>
                    <a:bodyPr/>
                    <a:lstStyle/>
                    <a:p>
                      <a:pPr algn="l" fontAlgn="b">
                        <a:buNone/>
                      </a:pPr>
                      <a:r>
                        <a:rPr lang="en-US" sz="2400" b="0" i="0" u="none" strike="noStrike" dirty="0">
                          <a:solidFill>
                            <a:srgbClr val="000000"/>
                          </a:solidFill>
                          <a:effectLst/>
                          <a:latin typeface="Arial" panose="020B0604020202020204" pitchFamily="34" charset="0"/>
                          <a:cs typeface="Arial" panose="020B0604020202020204" pitchFamily="34" charset="0"/>
                        </a:rPr>
                        <a:t>DoD Proposal (</a:t>
                      </a:r>
                      <a:r>
                        <a:rPr lang="en-US" sz="2400" b="0" i="0" u="none" strike="noStrike" dirty="0" err="1">
                          <a:solidFill>
                            <a:srgbClr val="000000"/>
                          </a:solidFill>
                          <a:effectLst/>
                          <a:latin typeface="Arial" panose="020B0604020202020204" pitchFamily="34" charset="0"/>
                          <a:cs typeface="Arial" panose="020B0604020202020204" pitchFamily="34" charset="0"/>
                        </a:rPr>
                        <a:t>GovCon</a:t>
                      </a:r>
                      <a:r>
                        <a:rPr lang="en-US" sz="2400" b="0" i="0" u="none" strike="noStrike" dirty="0">
                          <a:solidFill>
                            <a:srgbClr val="000000"/>
                          </a:solidFill>
                          <a:effectLst/>
                          <a:latin typeface="Arial" panose="020B0604020202020204" pitchFamily="34" charset="0"/>
                          <a:cs typeface="Arial" panose="020B0604020202020204" pitchFamily="34" charset="0"/>
                        </a:rPr>
                        <a:t>)</a:t>
                      </a:r>
                    </a:p>
                  </a:txBody>
                  <a:tcPr marT="91440" marB="91440" anchor="b"/>
                </a:tc>
                <a:tc>
                  <a:txBody>
                    <a:bodyPr/>
                    <a:lstStyle/>
                    <a:p>
                      <a:pPr algn="r" fontAlgn="b">
                        <a:buNone/>
                      </a:pPr>
                      <a:r>
                        <a:rPr lang="en-US" sz="2400" b="0" i="0" u="none" strike="noStrike" dirty="0">
                          <a:solidFill>
                            <a:srgbClr val="000000"/>
                          </a:solidFill>
                          <a:effectLst/>
                          <a:latin typeface="Arial" panose="020B0604020202020204" pitchFamily="34" charset="0"/>
                          <a:cs typeface="Arial" panose="020B0604020202020204" pitchFamily="34" charset="0"/>
                        </a:rPr>
                        <a:t>5</a:t>
                      </a:r>
                    </a:p>
                  </a:txBody>
                  <a:tcPr marT="91440" marB="91440" anchor="b"/>
                </a:tc>
                <a:extLst>
                  <a:ext uri="{0D108BD9-81ED-4DB2-BD59-A6C34878D82A}">
                    <a16:rowId xmlns:a16="http://schemas.microsoft.com/office/drawing/2014/main" val="476193294"/>
                  </a:ext>
                </a:extLst>
              </a:tr>
              <a:tr h="514724">
                <a:tc>
                  <a:txBody>
                    <a:bodyPr/>
                    <a:lstStyle/>
                    <a:p>
                      <a:pPr algn="l" fontAlgn="b">
                        <a:buNone/>
                      </a:pPr>
                      <a:r>
                        <a:rPr lang="en-US" sz="2400" b="0" i="0" u="none" strike="noStrike" dirty="0">
                          <a:solidFill>
                            <a:srgbClr val="000000"/>
                          </a:solidFill>
                          <a:effectLst/>
                          <a:latin typeface="Arial" panose="020B0604020202020204" pitchFamily="34" charset="0"/>
                          <a:cs typeface="Arial" panose="020B0604020202020204" pitchFamily="34" charset="0"/>
                        </a:rPr>
                        <a:t>NSF Proposal</a:t>
                      </a:r>
                    </a:p>
                  </a:txBody>
                  <a:tcPr marT="91440" marB="91440" anchor="b"/>
                </a:tc>
                <a:tc>
                  <a:txBody>
                    <a:bodyPr/>
                    <a:lstStyle/>
                    <a:p>
                      <a:pPr algn="r" fontAlgn="b">
                        <a:buNone/>
                      </a:pPr>
                      <a:r>
                        <a:rPr lang="en-US" sz="2400" b="0" i="0" u="none" strike="noStrike" dirty="0">
                          <a:solidFill>
                            <a:srgbClr val="000000"/>
                          </a:solidFill>
                          <a:effectLst/>
                          <a:latin typeface="Arial" panose="020B0604020202020204" pitchFamily="34" charset="0"/>
                          <a:cs typeface="Arial" panose="020B0604020202020204" pitchFamily="34" charset="0"/>
                        </a:rPr>
                        <a:t>20</a:t>
                      </a:r>
                    </a:p>
                  </a:txBody>
                  <a:tcPr marT="91440" marB="91440" anchor="b"/>
                </a:tc>
                <a:extLst>
                  <a:ext uri="{0D108BD9-81ED-4DB2-BD59-A6C34878D82A}">
                    <a16:rowId xmlns:a16="http://schemas.microsoft.com/office/drawing/2014/main" val="320774971"/>
                  </a:ext>
                </a:extLst>
              </a:tr>
              <a:tr h="514724">
                <a:tc>
                  <a:txBody>
                    <a:bodyPr/>
                    <a:lstStyle/>
                    <a:p>
                      <a:pPr algn="l" fontAlgn="b">
                        <a:buNone/>
                      </a:pPr>
                      <a:r>
                        <a:rPr lang="en-US" sz="2400" b="0" i="0" u="none" strike="noStrike" dirty="0">
                          <a:solidFill>
                            <a:srgbClr val="000000"/>
                          </a:solidFill>
                          <a:effectLst/>
                          <a:latin typeface="Arial" panose="020B0604020202020204" pitchFamily="34" charset="0"/>
                          <a:cs typeface="Arial" panose="020B0604020202020204" pitchFamily="34" charset="0"/>
                        </a:rPr>
                        <a:t>Other Federal Proposal</a:t>
                      </a:r>
                    </a:p>
                  </a:txBody>
                  <a:tcPr marT="91440" marB="91440" anchor="b"/>
                </a:tc>
                <a:tc>
                  <a:txBody>
                    <a:bodyPr/>
                    <a:lstStyle/>
                    <a:p>
                      <a:pPr algn="r" fontAlgn="b">
                        <a:buNone/>
                      </a:pPr>
                      <a:r>
                        <a:rPr lang="en-US" sz="2400" b="0" i="0" u="none" strike="noStrike">
                          <a:solidFill>
                            <a:srgbClr val="000000"/>
                          </a:solidFill>
                          <a:effectLst/>
                          <a:latin typeface="Arial" panose="020B0604020202020204" pitchFamily="34" charset="0"/>
                          <a:cs typeface="Arial" panose="020B0604020202020204" pitchFamily="34" charset="0"/>
                        </a:rPr>
                        <a:t>40</a:t>
                      </a:r>
                    </a:p>
                  </a:txBody>
                  <a:tcPr marT="91440" marB="91440" anchor="b"/>
                </a:tc>
                <a:extLst>
                  <a:ext uri="{0D108BD9-81ED-4DB2-BD59-A6C34878D82A}">
                    <a16:rowId xmlns:a16="http://schemas.microsoft.com/office/drawing/2014/main" val="1144549852"/>
                  </a:ext>
                </a:extLst>
              </a:tr>
              <a:tr h="514724">
                <a:tc>
                  <a:txBody>
                    <a:bodyPr/>
                    <a:lstStyle/>
                    <a:p>
                      <a:pPr algn="l" fontAlgn="b">
                        <a:buNone/>
                      </a:pPr>
                      <a:r>
                        <a:rPr lang="en-US" sz="2400" b="0" i="0" u="none" strike="noStrike" dirty="0">
                          <a:solidFill>
                            <a:srgbClr val="000000"/>
                          </a:solidFill>
                          <a:effectLst/>
                          <a:latin typeface="Arial" panose="020B0604020202020204" pitchFamily="34" charset="0"/>
                          <a:cs typeface="Arial" panose="020B0604020202020204" pitchFamily="34" charset="0"/>
                        </a:rPr>
                        <a:t>Foundation or Association Proposal </a:t>
                      </a:r>
                    </a:p>
                  </a:txBody>
                  <a:tcPr marT="91440" marB="91440" anchor="b"/>
                </a:tc>
                <a:tc>
                  <a:txBody>
                    <a:bodyPr/>
                    <a:lstStyle/>
                    <a:p>
                      <a:pPr algn="r" fontAlgn="b">
                        <a:buNone/>
                      </a:pPr>
                      <a:r>
                        <a:rPr lang="en-US" sz="2400" b="0" i="0" u="none" strike="noStrike" dirty="0">
                          <a:solidFill>
                            <a:srgbClr val="000000"/>
                          </a:solidFill>
                          <a:effectLst/>
                          <a:latin typeface="Arial" panose="020B0604020202020204" pitchFamily="34" charset="0"/>
                          <a:cs typeface="Arial" panose="020B0604020202020204" pitchFamily="34" charset="0"/>
                        </a:rPr>
                        <a:t>220</a:t>
                      </a:r>
                    </a:p>
                  </a:txBody>
                  <a:tcPr marT="91440" marB="91440" anchor="b"/>
                </a:tc>
                <a:extLst>
                  <a:ext uri="{0D108BD9-81ED-4DB2-BD59-A6C34878D82A}">
                    <a16:rowId xmlns:a16="http://schemas.microsoft.com/office/drawing/2014/main" val="688099730"/>
                  </a:ext>
                </a:extLst>
              </a:tr>
              <a:tr h="514724">
                <a:tc>
                  <a:txBody>
                    <a:bodyPr/>
                    <a:lstStyle/>
                    <a:p>
                      <a:pPr algn="l" fontAlgn="b">
                        <a:buNone/>
                      </a:pPr>
                      <a:r>
                        <a:rPr lang="en-US" sz="2400" b="0" i="0" u="none" strike="noStrike" dirty="0">
                          <a:solidFill>
                            <a:srgbClr val="000000"/>
                          </a:solidFill>
                          <a:effectLst/>
                          <a:latin typeface="Arial" panose="020B0604020202020204" pitchFamily="34" charset="0"/>
                          <a:cs typeface="Arial" panose="020B0604020202020204" pitchFamily="34" charset="0"/>
                        </a:rPr>
                        <a:t>Administrative Supplement</a:t>
                      </a:r>
                    </a:p>
                  </a:txBody>
                  <a:tcPr marT="91440" marB="91440" anchor="b"/>
                </a:tc>
                <a:tc>
                  <a:txBody>
                    <a:bodyPr/>
                    <a:lstStyle/>
                    <a:p>
                      <a:pPr algn="r" fontAlgn="b">
                        <a:buNone/>
                      </a:pPr>
                      <a:r>
                        <a:rPr lang="en-US" sz="2400" b="0" i="0" u="none" strike="noStrike">
                          <a:solidFill>
                            <a:srgbClr val="000000"/>
                          </a:solidFill>
                          <a:effectLst/>
                          <a:latin typeface="Arial" panose="020B0604020202020204" pitchFamily="34" charset="0"/>
                          <a:cs typeface="Arial" panose="020B0604020202020204" pitchFamily="34" charset="0"/>
                        </a:rPr>
                        <a:t>17</a:t>
                      </a:r>
                    </a:p>
                  </a:txBody>
                  <a:tcPr marT="91440" marB="91440" anchor="b"/>
                </a:tc>
                <a:extLst>
                  <a:ext uri="{0D108BD9-81ED-4DB2-BD59-A6C34878D82A}">
                    <a16:rowId xmlns:a16="http://schemas.microsoft.com/office/drawing/2014/main" val="3881417363"/>
                  </a:ext>
                </a:extLst>
              </a:tr>
              <a:tr h="514724">
                <a:tc>
                  <a:txBody>
                    <a:bodyPr/>
                    <a:lstStyle/>
                    <a:p>
                      <a:pPr algn="l" fontAlgn="b">
                        <a:buNone/>
                      </a:pPr>
                      <a:r>
                        <a:rPr lang="en-US" sz="2400" b="0" i="0" u="none" strike="noStrike" dirty="0">
                          <a:solidFill>
                            <a:srgbClr val="000000"/>
                          </a:solidFill>
                          <a:effectLst/>
                          <a:latin typeface="Arial" panose="020B0604020202020204" pitchFamily="34" charset="0"/>
                          <a:cs typeface="Arial" panose="020B0604020202020204" pitchFamily="34" charset="0"/>
                        </a:rPr>
                        <a:t>Sub Proposal</a:t>
                      </a:r>
                    </a:p>
                  </a:txBody>
                  <a:tcPr marT="91440" marB="91440" anchor="b"/>
                </a:tc>
                <a:tc>
                  <a:txBody>
                    <a:bodyPr/>
                    <a:lstStyle/>
                    <a:p>
                      <a:pPr algn="r" fontAlgn="b">
                        <a:buNone/>
                      </a:pPr>
                      <a:r>
                        <a:rPr lang="en-US" sz="2400" b="0" i="0" u="none" strike="noStrike" dirty="0">
                          <a:solidFill>
                            <a:srgbClr val="000000"/>
                          </a:solidFill>
                          <a:effectLst/>
                          <a:latin typeface="Arial" panose="020B0604020202020204" pitchFamily="34" charset="0"/>
                          <a:cs typeface="Arial" panose="020B0604020202020204" pitchFamily="34" charset="0"/>
                        </a:rPr>
                        <a:t>360</a:t>
                      </a:r>
                    </a:p>
                  </a:txBody>
                  <a:tcPr marT="91440" marB="91440" anchor="b"/>
                </a:tc>
                <a:extLst>
                  <a:ext uri="{0D108BD9-81ED-4DB2-BD59-A6C34878D82A}">
                    <a16:rowId xmlns:a16="http://schemas.microsoft.com/office/drawing/2014/main" val="4047939427"/>
                  </a:ext>
                </a:extLst>
              </a:tr>
              <a:tr h="514724">
                <a:tc>
                  <a:txBody>
                    <a:bodyPr/>
                    <a:lstStyle/>
                    <a:p>
                      <a:pPr algn="l" fontAlgn="b">
                        <a:buNone/>
                      </a:pPr>
                      <a:r>
                        <a:rPr lang="en-US" sz="2400" b="0" i="0" u="none" strike="noStrike" dirty="0">
                          <a:solidFill>
                            <a:srgbClr val="000000"/>
                          </a:solidFill>
                          <a:effectLst/>
                          <a:latin typeface="Arial" panose="020B0604020202020204" pitchFamily="34" charset="0"/>
                          <a:cs typeface="Arial" panose="020B0604020202020204" pitchFamily="34" charset="0"/>
                        </a:rPr>
                        <a:t>SBIR/STTR Sub Proposal</a:t>
                      </a:r>
                    </a:p>
                  </a:txBody>
                  <a:tcPr marT="91440" marB="91440" anchor="b"/>
                </a:tc>
                <a:tc>
                  <a:txBody>
                    <a:bodyPr/>
                    <a:lstStyle/>
                    <a:p>
                      <a:pPr algn="r" fontAlgn="b">
                        <a:buNone/>
                      </a:pPr>
                      <a:r>
                        <a:rPr lang="en-US" sz="2400" b="0" i="0" u="none" strike="noStrike" dirty="0">
                          <a:solidFill>
                            <a:srgbClr val="000000"/>
                          </a:solidFill>
                          <a:effectLst/>
                          <a:latin typeface="Arial" panose="020B0604020202020204" pitchFamily="34" charset="0"/>
                          <a:cs typeface="Arial" panose="020B0604020202020204" pitchFamily="34" charset="0"/>
                        </a:rPr>
                        <a:t>20</a:t>
                      </a:r>
                    </a:p>
                  </a:txBody>
                  <a:tcPr marT="91440" marB="91440" anchor="b"/>
                </a:tc>
                <a:extLst>
                  <a:ext uri="{0D108BD9-81ED-4DB2-BD59-A6C34878D82A}">
                    <a16:rowId xmlns:a16="http://schemas.microsoft.com/office/drawing/2014/main" val="2023944606"/>
                  </a:ext>
                </a:extLst>
              </a:tr>
            </a:tbl>
          </a:graphicData>
        </a:graphic>
      </p:graphicFrame>
    </p:spTree>
    <p:extLst>
      <p:ext uri="{BB962C8B-B14F-4D97-AF65-F5344CB8AC3E}">
        <p14:creationId xmlns:p14="http://schemas.microsoft.com/office/powerpoint/2010/main" val="29718153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76F9D2-D5E7-422E-575A-95C967FD9C16}"/>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1ADA1AE-1411-2F6E-DC83-800E33195964}"/>
              </a:ext>
            </a:extLst>
          </p:cNvPr>
          <p:cNvSpPr>
            <a:spLocks noGrp="1"/>
          </p:cNvSpPr>
          <p:nvPr>
            <p:ph idx="1"/>
          </p:nvPr>
        </p:nvSpPr>
        <p:spPr>
          <a:xfrm>
            <a:off x="746354" y="145260"/>
            <a:ext cx="8233053" cy="631980"/>
          </a:xfrm>
        </p:spPr>
        <p:txBody>
          <a:bodyPr>
            <a:normAutofit/>
          </a:bodyPr>
          <a:lstStyle/>
          <a:p>
            <a:r>
              <a:rPr lang="en-US" sz="3200" dirty="0"/>
              <a:t>SPA submissions – 2025 calendar year</a:t>
            </a:r>
          </a:p>
        </p:txBody>
      </p:sp>
      <p:graphicFrame>
        <p:nvGraphicFramePr>
          <p:cNvPr id="2" name="Table 1">
            <a:extLst>
              <a:ext uri="{FF2B5EF4-FFF2-40B4-BE49-F238E27FC236}">
                <a16:creationId xmlns:a16="http://schemas.microsoft.com/office/drawing/2014/main" id="{B7DC4658-CAC2-1ED3-79F8-29621A8CEDB4}"/>
              </a:ext>
            </a:extLst>
          </p:cNvPr>
          <p:cNvGraphicFramePr>
            <a:graphicFrameLocks noGrp="1"/>
          </p:cNvGraphicFramePr>
          <p:nvPr/>
        </p:nvGraphicFramePr>
        <p:xfrm>
          <a:off x="746354" y="669600"/>
          <a:ext cx="8233052" cy="6035040"/>
        </p:xfrm>
        <a:graphic>
          <a:graphicData uri="http://schemas.openxmlformats.org/drawingml/2006/table">
            <a:tbl>
              <a:tblPr firstRow="1" bandRow="1">
                <a:tableStyleId>{5C22544A-7EE6-4342-B048-85BDC9FD1C3A}</a:tableStyleId>
              </a:tblPr>
              <a:tblGrid>
                <a:gridCol w="5635524">
                  <a:extLst>
                    <a:ext uri="{9D8B030D-6E8A-4147-A177-3AD203B41FA5}">
                      <a16:colId xmlns:a16="http://schemas.microsoft.com/office/drawing/2014/main" val="3377025379"/>
                    </a:ext>
                  </a:extLst>
                </a:gridCol>
                <a:gridCol w="2597528">
                  <a:extLst>
                    <a:ext uri="{9D8B030D-6E8A-4147-A177-3AD203B41FA5}">
                      <a16:colId xmlns:a16="http://schemas.microsoft.com/office/drawing/2014/main" val="2014488521"/>
                    </a:ext>
                  </a:extLst>
                </a:gridCol>
              </a:tblGrid>
              <a:tr h="506055">
                <a:tc>
                  <a:txBody>
                    <a:bodyPr/>
                    <a:lstStyle/>
                    <a:p>
                      <a:pPr algn="ctr" fontAlgn="b">
                        <a:buNone/>
                      </a:pPr>
                      <a:r>
                        <a:rPr lang="en-US" sz="2400" b="1" i="0" u="none" strike="noStrike" dirty="0">
                          <a:solidFill>
                            <a:srgbClr val="000000"/>
                          </a:solidFill>
                          <a:effectLst/>
                          <a:latin typeface="Arial" panose="020B0604020202020204" pitchFamily="34" charset="0"/>
                          <a:cs typeface="Arial" panose="020B0604020202020204" pitchFamily="34" charset="0"/>
                        </a:rPr>
                        <a:t>Type</a:t>
                      </a:r>
                    </a:p>
                  </a:txBody>
                  <a:tcPr marT="91440" marB="91440" anchor="ctr"/>
                </a:tc>
                <a:tc>
                  <a:txBody>
                    <a:bodyPr/>
                    <a:lstStyle/>
                    <a:p>
                      <a:pPr algn="ctr" fontAlgn="b">
                        <a:buNone/>
                      </a:pPr>
                      <a:r>
                        <a:rPr lang="en-US" sz="2400" b="1" i="0" u="none" strike="noStrike" dirty="0">
                          <a:solidFill>
                            <a:srgbClr val="000000"/>
                          </a:solidFill>
                          <a:effectLst/>
                          <a:latin typeface="Arial" panose="020B0604020202020204" pitchFamily="34" charset="0"/>
                          <a:cs typeface="Arial" panose="020B0604020202020204" pitchFamily="34" charset="0"/>
                        </a:rPr>
                        <a:t>Count</a:t>
                      </a:r>
                    </a:p>
                  </a:txBody>
                  <a:tcPr marT="91440" marB="91440" anchor="ctr"/>
                </a:tc>
                <a:extLst>
                  <a:ext uri="{0D108BD9-81ED-4DB2-BD59-A6C34878D82A}">
                    <a16:rowId xmlns:a16="http://schemas.microsoft.com/office/drawing/2014/main" val="3625871863"/>
                  </a:ext>
                </a:extLst>
              </a:tr>
              <a:tr h="506055">
                <a:tc>
                  <a:txBody>
                    <a:bodyPr/>
                    <a:lstStyle/>
                    <a:p>
                      <a:pPr algn="l" fontAlgn="b">
                        <a:buNone/>
                      </a:pPr>
                      <a:r>
                        <a:rPr lang="en-US" sz="2400" b="0" i="0" u="none" strike="noStrike" dirty="0">
                          <a:solidFill>
                            <a:srgbClr val="000000"/>
                          </a:solidFill>
                          <a:effectLst/>
                          <a:latin typeface="Arial" panose="020B0604020202020204" pitchFamily="34" charset="0"/>
                          <a:cs typeface="Arial" panose="020B0604020202020204" pitchFamily="34" charset="0"/>
                        </a:rPr>
                        <a:t>Post Submission Material</a:t>
                      </a:r>
                    </a:p>
                  </a:txBody>
                  <a:tcPr marT="91440" marB="91440" anchor="b"/>
                </a:tc>
                <a:tc>
                  <a:txBody>
                    <a:bodyPr/>
                    <a:lstStyle/>
                    <a:p>
                      <a:pPr algn="r" fontAlgn="b">
                        <a:buNone/>
                      </a:pPr>
                      <a:r>
                        <a:rPr lang="en-US" sz="2400" b="0" i="0" u="none" strike="noStrike" dirty="0">
                          <a:solidFill>
                            <a:srgbClr val="000000"/>
                          </a:solidFill>
                          <a:effectLst/>
                          <a:latin typeface="Arial" panose="020B0604020202020204" pitchFamily="34" charset="0"/>
                          <a:cs typeface="Arial" panose="020B0604020202020204" pitchFamily="34" charset="0"/>
                        </a:rPr>
                        <a:t>81</a:t>
                      </a:r>
                    </a:p>
                  </a:txBody>
                  <a:tcPr marT="91440" marB="91440" anchor="b"/>
                </a:tc>
                <a:extLst>
                  <a:ext uri="{0D108BD9-81ED-4DB2-BD59-A6C34878D82A}">
                    <a16:rowId xmlns:a16="http://schemas.microsoft.com/office/drawing/2014/main" val="929184176"/>
                  </a:ext>
                </a:extLst>
              </a:tr>
              <a:tr h="506055">
                <a:tc>
                  <a:txBody>
                    <a:bodyPr/>
                    <a:lstStyle/>
                    <a:p>
                      <a:pPr algn="l" fontAlgn="b">
                        <a:buNone/>
                      </a:pPr>
                      <a:r>
                        <a:rPr lang="en-US" sz="2400" b="0" i="0" u="none" strike="noStrike" dirty="0">
                          <a:solidFill>
                            <a:srgbClr val="000000"/>
                          </a:solidFill>
                          <a:effectLst/>
                          <a:latin typeface="Arial" panose="020B0604020202020204" pitchFamily="34" charset="0"/>
                          <a:cs typeface="Arial" panose="020B0604020202020204" pitchFamily="34" charset="0"/>
                        </a:rPr>
                        <a:t>Just In Time</a:t>
                      </a:r>
                    </a:p>
                  </a:txBody>
                  <a:tcPr marT="91440" marB="91440" anchor="b"/>
                </a:tc>
                <a:tc>
                  <a:txBody>
                    <a:bodyPr/>
                    <a:lstStyle/>
                    <a:p>
                      <a:pPr algn="r" fontAlgn="b">
                        <a:buNone/>
                      </a:pPr>
                      <a:r>
                        <a:rPr lang="en-US" sz="2400" b="0" i="0" u="none" strike="noStrike" dirty="0">
                          <a:solidFill>
                            <a:srgbClr val="000000"/>
                          </a:solidFill>
                          <a:effectLst/>
                          <a:latin typeface="Arial" panose="020B0604020202020204" pitchFamily="34" charset="0"/>
                          <a:cs typeface="Arial" panose="020B0604020202020204" pitchFamily="34" charset="0"/>
                        </a:rPr>
                        <a:t>150</a:t>
                      </a:r>
                    </a:p>
                  </a:txBody>
                  <a:tcPr marT="91440" marB="91440" anchor="b"/>
                </a:tc>
                <a:extLst>
                  <a:ext uri="{0D108BD9-81ED-4DB2-BD59-A6C34878D82A}">
                    <a16:rowId xmlns:a16="http://schemas.microsoft.com/office/drawing/2014/main" val="3663131197"/>
                  </a:ext>
                </a:extLst>
              </a:tr>
              <a:tr h="506055">
                <a:tc>
                  <a:txBody>
                    <a:bodyPr/>
                    <a:lstStyle/>
                    <a:p>
                      <a:pPr algn="l" fontAlgn="b">
                        <a:buNone/>
                      </a:pPr>
                      <a:r>
                        <a:rPr lang="en-US" sz="2400" b="0" i="0" u="none" strike="noStrike" dirty="0">
                          <a:solidFill>
                            <a:srgbClr val="000000"/>
                          </a:solidFill>
                          <a:effectLst/>
                          <a:latin typeface="Arial" panose="020B0604020202020204" pitchFamily="34" charset="0"/>
                          <a:cs typeface="Arial" panose="020B0604020202020204" pitchFamily="34" charset="0"/>
                        </a:rPr>
                        <a:t>Progress Report</a:t>
                      </a:r>
                    </a:p>
                  </a:txBody>
                  <a:tcPr marT="91440" marB="91440" anchor="b"/>
                </a:tc>
                <a:tc>
                  <a:txBody>
                    <a:bodyPr/>
                    <a:lstStyle/>
                    <a:p>
                      <a:pPr algn="r" fontAlgn="b">
                        <a:buNone/>
                      </a:pPr>
                      <a:r>
                        <a:rPr lang="en-US" sz="2400" b="0" i="0" u="none" strike="noStrike">
                          <a:solidFill>
                            <a:srgbClr val="000000"/>
                          </a:solidFill>
                          <a:effectLst/>
                          <a:latin typeface="Arial" panose="020B0604020202020204" pitchFamily="34" charset="0"/>
                          <a:cs typeface="Arial" panose="020B0604020202020204" pitchFamily="34" charset="0"/>
                        </a:rPr>
                        <a:t>214</a:t>
                      </a:r>
                    </a:p>
                  </a:txBody>
                  <a:tcPr marT="91440" marB="91440" anchor="b"/>
                </a:tc>
                <a:extLst>
                  <a:ext uri="{0D108BD9-81ED-4DB2-BD59-A6C34878D82A}">
                    <a16:rowId xmlns:a16="http://schemas.microsoft.com/office/drawing/2014/main" val="3002836780"/>
                  </a:ext>
                </a:extLst>
              </a:tr>
              <a:tr h="506055">
                <a:tc>
                  <a:txBody>
                    <a:bodyPr/>
                    <a:lstStyle/>
                    <a:p>
                      <a:pPr algn="l" fontAlgn="b">
                        <a:buNone/>
                      </a:pPr>
                      <a:r>
                        <a:rPr lang="en-US" sz="2400" b="0" i="0" u="none" strike="noStrike" dirty="0">
                          <a:solidFill>
                            <a:srgbClr val="000000"/>
                          </a:solidFill>
                          <a:effectLst/>
                          <a:latin typeface="Arial" panose="020B0604020202020204" pitchFamily="34" charset="0"/>
                          <a:cs typeface="Arial" panose="020B0604020202020204" pitchFamily="34" charset="0"/>
                        </a:rPr>
                        <a:t>Progress Report Additional Material</a:t>
                      </a:r>
                    </a:p>
                  </a:txBody>
                  <a:tcPr marT="91440" marB="91440" anchor="b"/>
                </a:tc>
                <a:tc>
                  <a:txBody>
                    <a:bodyPr/>
                    <a:lstStyle/>
                    <a:p>
                      <a:pPr algn="r" fontAlgn="b">
                        <a:buNone/>
                      </a:pPr>
                      <a:r>
                        <a:rPr lang="en-US" sz="2400" b="0" i="0" u="none" strike="noStrike">
                          <a:solidFill>
                            <a:srgbClr val="000000"/>
                          </a:solidFill>
                          <a:effectLst/>
                          <a:latin typeface="Arial" panose="020B0604020202020204" pitchFamily="34" charset="0"/>
                          <a:cs typeface="Arial" panose="020B0604020202020204" pitchFamily="34" charset="0"/>
                        </a:rPr>
                        <a:t>90</a:t>
                      </a:r>
                    </a:p>
                  </a:txBody>
                  <a:tcPr marT="91440" marB="91440" anchor="b"/>
                </a:tc>
                <a:extLst>
                  <a:ext uri="{0D108BD9-81ED-4DB2-BD59-A6C34878D82A}">
                    <a16:rowId xmlns:a16="http://schemas.microsoft.com/office/drawing/2014/main" val="3409902674"/>
                  </a:ext>
                </a:extLst>
              </a:tr>
              <a:tr h="506055">
                <a:tc>
                  <a:txBody>
                    <a:bodyPr/>
                    <a:lstStyle/>
                    <a:p>
                      <a:pPr algn="l" fontAlgn="b">
                        <a:buNone/>
                      </a:pPr>
                      <a:r>
                        <a:rPr lang="en-US" sz="2400" b="0" i="0" u="none" strike="noStrike">
                          <a:solidFill>
                            <a:srgbClr val="000000"/>
                          </a:solidFill>
                          <a:effectLst/>
                          <a:latin typeface="Arial" panose="020B0604020202020204" pitchFamily="34" charset="0"/>
                          <a:cs typeface="Arial" panose="020B0604020202020204" pitchFamily="34" charset="0"/>
                        </a:rPr>
                        <a:t>Prior Approval Request </a:t>
                      </a:r>
                    </a:p>
                  </a:txBody>
                  <a:tcPr marT="91440" marB="91440" anchor="b"/>
                </a:tc>
                <a:tc>
                  <a:txBody>
                    <a:bodyPr/>
                    <a:lstStyle/>
                    <a:p>
                      <a:pPr algn="r" fontAlgn="b">
                        <a:buNone/>
                      </a:pPr>
                      <a:r>
                        <a:rPr lang="en-US" sz="2400" b="0" i="0" u="none" strike="noStrike">
                          <a:solidFill>
                            <a:srgbClr val="000000"/>
                          </a:solidFill>
                          <a:effectLst/>
                          <a:latin typeface="Arial" panose="020B0604020202020204" pitchFamily="34" charset="0"/>
                          <a:cs typeface="Arial" panose="020B0604020202020204" pitchFamily="34" charset="0"/>
                        </a:rPr>
                        <a:t>163</a:t>
                      </a:r>
                    </a:p>
                  </a:txBody>
                  <a:tcPr marT="91440" marB="91440" anchor="b"/>
                </a:tc>
                <a:extLst>
                  <a:ext uri="{0D108BD9-81ED-4DB2-BD59-A6C34878D82A}">
                    <a16:rowId xmlns:a16="http://schemas.microsoft.com/office/drawing/2014/main" val="476193294"/>
                  </a:ext>
                </a:extLst>
              </a:tr>
              <a:tr h="506055">
                <a:tc>
                  <a:txBody>
                    <a:bodyPr/>
                    <a:lstStyle/>
                    <a:p>
                      <a:pPr algn="l" fontAlgn="b">
                        <a:buNone/>
                      </a:pPr>
                      <a:r>
                        <a:rPr lang="en-US" sz="2400" b="0" i="0" u="none" strike="noStrike">
                          <a:solidFill>
                            <a:srgbClr val="000000"/>
                          </a:solidFill>
                          <a:effectLst/>
                          <a:latin typeface="Arial" panose="020B0604020202020204" pitchFamily="34" charset="0"/>
                          <a:cs typeface="Arial" panose="020B0604020202020204" pitchFamily="34" charset="0"/>
                        </a:rPr>
                        <a:t>Award Deliverable</a:t>
                      </a:r>
                    </a:p>
                  </a:txBody>
                  <a:tcPr marT="91440" marB="91440" anchor="b"/>
                </a:tc>
                <a:tc>
                  <a:txBody>
                    <a:bodyPr/>
                    <a:lstStyle/>
                    <a:p>
                      <a:pPr algn="r" fontAlgn="b">
                        <a:buNone/>
                      </a:pPr>
                      <a:r>
                        <a:rPr lang="en-US" sz="2400" b="0" i="0" u="none" strike="noStrike">
                          <a:solidFill>
                            <a:srgbClr val="000000"/>
                          </a:solidFill>
                          <a:effectLst/>
                          <a:latin typeface="Arial" panose="020B0604020202020204" pitchFamily="34" charset="0"/>
                          <a:cs typeface="Arial" panose="020B0604020202020204" pitchFamily="34" charset="0"/>
                        </a:rPr>
                        <a:t>121</a:t>
                      </a:r>
                    </a:p>
                  </a:txBody>
                  <a:tcPr marT="91440" marB="91440" anchor="b"/>
                </a:tc>
                <a:extLst>
                  <a:ext uri="{0D108BD9-81ED-4DB2-BD59-A6C34878D82A}">
                    <a16:rowId xmlns:a16="http://schemas.microsoft.com/office/drawing/2014/main" val="320774971"/>
                  </a:ext>
                </a:extLst>
              </a:tr>
              <a:tr h="506055">
                <a:tc>
                  <a:txBody>
                    <a:bodyPr/>
                    <a:lstStyle/>
                    <a:p>
                      <a:pPr algn="l" fontAlgn="b">
                        <a:buNone/>
                      </a:pPr>
                      <a:r>
                        <a:rPr lang="en-US" sz="2400" b="0" i="0" u="none" strike="noStrike" dirty="0">
                          <a:solidFill>
                            <a:srgbClr val="000000"/>
                          </a:solidFill>
                          <a:effectLst/>
                          <a:latin typeface="Arial" panose="020B0604020202020204" pitchFamily="34" charset="0"/>
                          <a:cs typeface="Arial" panose="020B0604020202020204" pitchFamily="34" charset="0"/>
                        </a:rPr>
                        <a:t>Closeout</a:t>
                      </a:r>
                    </a:p>
                  </a:txBody>
                  <a:tcPr marT="91440" marB="91440" anchor="b"/>
                </a:tc>
                <a:tc>
                  <a:txBody>
                    <a:bodyPr/>
                    <a:lstStyle/>
                    <a:p>
                      <a:pPr algn="r" fontAlgn="b">
                        <a:buNone/>
                      </a:pPr>
                      <a:r>
                        <a:rPr lang="en-US" sz="2400" b="0" i="0" u="none" strike="noStrike">
                          <a:solidFill>
                            <a:srgbClr val="000000"/>
                          </a:solidFill>
                          <a:effectLst/>
                          <a:latin typeface="Arial" panose="020B0604020202020204" pitchFamily="34" charset="0"/>
                          <a:cs typeface="Arial" panose="020B0604020202020204" pitchFamily="34" charset="0"/>
                        </a:rPr>
                        <a:t>97</a:t>
                      </a:r>
                    </a:p>
                  </a:txBody>
                  <a:tcPr marT="91440" marB="91440" anchor="b"/>
                </a:tc>
                <a:extLst>
                  <a:ext uri="{0D108BD9-81ED-4DB2-BD59-A6C34878D82A}">
                    <a16:rowId xmlns:a16="http://schemas.microsoft.com/office/drawing/2014/main" val="1144549852"/>
                  </a:ext>
                </a:extLst>
              </a:tr>
              <a:tr h="506055">
                <a:tc>
                  <a:txBody>
                    <a:bodyPr/>
                    <a:lstStyle/>
                    <a:p>
                      <a:pPr algn="l" fontAlgn="b">
                        <a:buNone/>
                      </a:pPr>
                      <a:r>
                        <a:rPr lang="en-US" sz="2400" b="0" i="0" u="none" strike="noStrike">
                          <a:solidFill>
                            <a:srgbClr val="000000"/>
                          </a:solidFill>
                          <a:effectLst/>
                          <a:latin typeface="Arial" panose="020B0604020202020204" pitchFamily="34" charset="0"/>
                          <a:cs typeface="Arial" panose="020B0604020202020204" pitchFamily="34" charset="0"/>
                        </a:rPr>
                        <a:t>NIH Loan Repayment Program</a:t>
                      </a:r>
                    </a:p>
                  </a:txBody>
                  <a:tcPr marT="91440" marB="91440" anchor="b"/>
                </a:tc>
                <a:tc>
                  <a:txBody>
                    <a:bodyPr/>
                    <a:lstStyle/>
                    <a:p>
                      <a:pPr algn="r" fontAlgn="b">
                        <a:buNone/>
                      </a:pPr>
                      <a:r>
                        <a:rPr lang="en-US" sz="2400" b="0" i="0" u="none" strike="noStrike">
                          <a:solidFill>
                            <a:srgbClr val="000000"/>
                          </a:solidFill>
                          <a:effectLst/>
                          <a:latin typeface="Arial" panose="020B0604020202020204" pitchFamily="34" charset="0"/>
                          <a:cs typeface="Arial" panose="020B0604020202020204" pitchFamily="34" charset="0"/>
                        </a:rPr>
                        <a:t>7</a:t>
                      </a:r>
                    </a:p>
                  </a:txBody>
                  <a:tcPr marT="91440" marB="91440" anchor="b"/>
                </a:tc>
                <a:extLst>
                  <a:ext uri="{0D108BD9-81ED-4DB2-BD59-A6C34878D82A}">
                    <a16:rowId xmlns:a16="http://schemas.microsoft.com/office/drawing/2014/main" val="688099730"/>
                  </a:ext>
                </a:extLst>
              </a:tr>
              <a:tr h="506055">
                <a:tc>
                  <a:txBody>
                    <a:bodyPr/>
                    <a:lstStyle/>
                    <a:p>
                      <a:pPr algn="l" fontAlgn="b">
                        <a:buNone/>
                      </a:pPr>
                      <a:r>
                        <a:rPr lang="en-US" sz="2400" b="0" i="0" u="none" strike="noStrike">
                          <a:solidFill>
                            <a:srgbClr val="000000"/>
                          </a:solidFill>
                          <a:effectLst/>
                          <a:latin typeface="Arial" panose="020B0604020202020204" pitchFamily="34" charset="0"/>
                          <a:cs typeface="Arial" panose="020B0604020202020204" pitchFamily="34" charset="0"/>
                        </a:rPr>
                        <a:t>Other</a:t>
                      </a:r>
                    </a:p>
                  </a:txBody>
                  <a:tcPr marT="91440" marB="91440" anchor="b"/>
                </a:tc>
                <a:tc>
                  <a:txBody>
                    <a:bodyPr/>
                    <a:lstStyle/>
                    <a:p>
                      <a:pPr algn="r" fontAlgn="b">
                        <a:buNone/>
                      </a:pPr>
                      <a:r>
                        <a:rPr lang="en-US" sz="2400" b="0" i="0" u="none" strike="noStrike" dirty="0">
                          <a:solidFill>
                            <a:srgbClr val="000000"/>
                          </a:solidFill>
                          <a:effectLst/>
                          <a:latin typeface="Arial" panose="020B0604020202020204" pitchFamily="34" charset="0"/>
                          <a:cs typeface="Arial" panose="020B0604020202020204" pitchFamily="34" charset="0"/>
                        </a:rPr>
                        <a:t>294</a:t>
                      </a:r>
                    </a:p>
                  </a:txBody>
                  <a:tcPr marT="91440" marB="91440" anchor="b"/>
                </a:tc>
                <a:extLst>
                  <a:ext uri="{0D108BD9-81ED-4DB2-BD59-A6C34878D82A}">
                    <a16:rowId xmlns:a16="http://schemas.microsoft.com/office/drawing/2014/main" val="3881417363"/>
                  </a:ext>
                </a:extLst>
              </a:tr>
              <a:tr h="506055">
                <a:tc>
                  <a:txBody>
                    <a:bodyPr/>
                    <a:lstStyle/>
                    <a:p>
                      <a:pPr algn="l"/>
                      <a:r>
                        <a:rPr lang="en-US" sz="2400" b="1" dirty="0">
                          <a:latin typeface="Arial" panose="020B0604020202020204" pitchFamily="34" charset="0"/>
                          <a:cs typeface="Arial" panose="020B0604020202020204" pitchFamily="34" charset="0"/>
                        </a:rPr>
                        <a:t>Total</a:t>
                      </a:r>
                    </a:p>
                  </a:txBody>
                  <a:tcPr marT="91440" marB="91440" anchor="b"/>
                </a:tc>
                <a:tc>
                  <a:txBody>
                    <a:bodyPr/>
                    <a:lstStyle/>
                    <a:p>
                      <a:pPr algn="r" fontAlgn="b">
                        <a:buNone/>
                      </a:pPr>
                      <a:r>
                        <a:rPr lang="en-US" sz="2400" b="1" i="0" u="none" strike="noStrike" dirty="0">
                          <a:solidFill>
                            <a:srgbClr val="000000"/>
                          </a:solidFill>
                          <a:effectLst/>
                          <a:latin typeface="Arial" panose="020B0604020202020204" pitchFamily="34" charset="0"/>
                          <a:cs typeface="Arial" panose="020B0604020202020204" pitchFamily="34" charset="0"/>
                        </a:rPr>
                        <a:t>2,507</a:t>
                      </a:r>
                    </a:p>
                  </a:txBody>
                  <a:tcPr marT="91440" marB="91440" anchor="b"/>
                </a:tc>
                <a:extLst>
                  <a:ext uri="{0D108BD9-81ED-4DB2-BD59-A6C34878D82A}">
                    <a16:rowId xmlns:a16="http://schemas.microsoft.com/office/drawing/2014/main" val="1070838776"/>
                  </a:ext>
                </a:extLst>
              </a:tr>
            </a:tbl>
          </a:graphicData>
        </a:graphic>
      </p:graphicFrame>
    </p:spTree>
    <p:extLst>
      <p:ext uri="{BB962C8B-B14F-4D97-AF65-F5344CB8AC3E}">
        <p14:creationId xmlns:p14="http://schemas.microsoft.com/office/powerpoint/2010/main" val="334446643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3AE2D1-D0D5-C49F-C5A5-7E3AEFC7A2EB}"/>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EF34F53-DB62-2B5D-1988-CE109EAA3EC6}"/>
              </a:ext>
            </a:extLst>
          </p:cNvPr>
          <p:cNvSpPr>
            <a:spLocks noGrp="1"/>
          </p:cNvSpPr>
          <p:nvPr>
            <p:ph idx="1"/>
          </p:nvPr>
        </p:nvSpPr>
        <p:spPr>
          <a:xfrm>
            <a:off x="746354" y="145260"/>
            <a:ext cx="8233053" cy="631980"/>
          </a:xfrm>
        </p:spPr>
        <p:txBody>
          <a:bodyPr>
            <a:normAutofit/>
          </a:bodyPr>
          <a:lstStyle/>
          <a:p>
            <a:r>
              <a:rPr lang="en-US" sz="3200" dirty="0"/>
              <a:t>SPA grant awards – 2025 calendar year</a:t>
            </a:r>
          </a:p>
        </p:txBody>
      </p:sp>
      <p:graphicFrame>
        <p:nvGraphicFramePr>
          <p:cNvPr id="2" name="Table 1">
            <a:extLst>
              <a:ext uri="{FF2B5EF4-FFF2-40B4-BE49-F238E27FC236}">
                <a16:creationId xmlns:a16="http://schemas.microsoft.com/office/drawing/2014/main" id="{2950AF78-9BBB-1C58-BE72-3CDAD8D8306F}"/>
              </a:ext>
            </a:extLst>
          </p:cNvPr>
          <p:cNvGraphicFramePr>
            <a:graphicFrameLocks noGrp="1"/>
          </p:cNvGraphicFramePr>
          <p:nvPr/>
        </p:nvGraphicFramePr>
        <p:xfrm>
          <a:off x="746354" y="669600"/>
          <a:ext cx="8233052" cy="6035040"/>
        </p:xfrm>
        <a:graphic>
          <a:graphicData uri="http://schemas.openxmlformats.org/drawingml/2006/table">
            <a:tbl>
              <a:tblPr firstRow="1" bandRow="1">
                <a:tableStyleId>{5C22544A-7EE6-4342-B048-85BDC9FD1C3A}</a:tableStyleId>
              </a:tblPr>
              <a:tblGrid>
                <a:gridCol w="5635524">
                  <a:extLst>
                    <a:ext uri="{9D8B030D-6E8A-4147-A177-3AD203B41FA5}">
                      <a16:colId xmlns:a16="http://schemas.microsoft.com/office/drawing/2014/main" val="3377025379"/>
                    </a:ext>
                  </a:extLst>
                </a:gridCol>
                <a:gridCol w="2597528">
                  <a:extLst>
                    <a:ext uri="{9D8B030D-6E8A-4147-A177-3AD203B41FA5}">
                      <a16:colId xmlns:a16="http://schemas.microsoft.com/office/drawing/2014/main" val="2014488521"/>
                    </a:ext>
                  </a:extLst>
                </a:gridCol>
              </a:tblGrid>
              <a:tr h="506055">
                <a:tc>
                  <a:txBody>
                    <a:bodyPr/>
                    <a:lstStyle/>
                    <a:p>
                      <a:pPr algn="ctr" fontAlgn="b">
                        <a:buNone/>
                      </a:pPr>
                      <a:r>
                        <a:rPr lang="en-US" sz="2400" b="1" i="0" u="none" strike="noStrike" dirty="0">
                          <a:solidFill>
                            <a:srgbClr val="000000"/>
                          </a:solidFill>
                          <a:effectLst/>
                          <a:latin typeface="Arial" panose="020B0604020202020204" pitchFamily="34" charset="0"/>
                          <a:cs typeface="Arial" panose="020B0604020202020204" pitchFamily="34" charset="0"/>
                        </a:rPr>
                        <a:t>Type</a:t>
                      </a:r>
                    </a:p>
                  </a:txBody>
                  <a:tcPr marT="91440" marB="91440" anchor="ctr"/>
                </a:tc>
                <a:tc>
                  <a:txBody>
                    <a:bodyPr/>
                    <a:lstStyle/>
                    <a:p>
                      <a:pPr algn="ctr" fontAlgn="b">
                        <a:buNone/>
                      </a:pPr>
                      <a:r>
                        <a:rPr lang="en-US" sz="2400" b="1" i="0" u="none" strike="noStrike" dirty="0">
                          <a:solidFill>
                            <a:srgbClr val="000000"/>
                          </a:solidFill>
                          <a:effectLst/>
                          <a:latin typeface="Arial" panose="020B0604020202020204" pitchFamily="34" charset="0"/>
                          <a:cs typeface="Arial" panose="020B0604020202020204" pitchFamily="34" charset="0"/>
                        </a:rPr>
                        <a:t>Count</a:t>
                      </a:r>
                    </a:p>
                  </a:txBody>
                  <a:tcPr marT="91440" marB="91440" anchor="ctr"/>
                </a:tc>
                <a:extLst>
                  <a:ext uri="{0D108BD9-81ED-4DB2-BD59-A6C34878D82A}">
                    <a16:rowId xmlns:a16="http://schemas.microsoft.com/office/drawing/2014/main" val="3625871863"/>
                  </a:ext>
                </a:extLst>
              </a:tr>
              <a:tr h="506055">
                <a:tc>
                  <a:txBody>
                    <a:bodyPr/>
                    <a:lstStyle/>
                    <a:p>
                      <a:pPr algn="l" fontAlgn="b">
                        <a:buNone/>
                      </a:pPr>
                      <a:r>
                        <a:rPr lang="en-US" sz="2400" b="0" i="0" u="none" strike="noStrike">
                          <a:solidFill>
                            <a:srgbClr val="000000"/>
                          </a:solidFill>
                          <a:effectLst/>
                          <a:latin typeface="Arial" panose="020B0604020202020204" pitchFamily="34" charset="0"/>
                          <a:cs typeface="Arial" panose="020B0604020202020204" pitchFamily="34" charset="0"/>
                        </a:rPr>
                        <a:t>Advance Account</a:t>
                      </a:r>
                    </a:p>
                  </a:txBody>
                  <a:tcPr marT="91440" marB="91440" anchor="b"/>
                </a:tc>
                <a:tc>
                  <a:txBody>
                    <a:bodyPr/>
                    <a:lstStyle/>
                    <a:p>
                      <a:pPr algn="r" fontAlgn="b">
                        <a:buNone/>
                      </a:pPr>
                      <a:r>
                        <a:rPr lang="en-US" sz="2400" b="0" i="0" u="none" strike="noStrike">
                          <a:solidFill>
                            <a:srgbClr val="000000"/>
                          </a:solidFill>
                          <a:effectLst/>
                          <a:latin typeface="Arial" panose="020B0604020202020204" pitchFamily="34" charset="0"/>
                          <a:cs typeface="Arial" panose="020B0604020202020204" pitchFamily="34" charset="0"/>
                        </a:rPr>
                        <a:t>36</a:t>
                      </a:r>
                    </a:p>
                  </a:txBody>
                  <a:tcPr marT="91440" marB="91440" anchor="b"/>
                </a:tc>
                <a:extLst>
                  <a:ext uri="{0D108BD9-81ED-4DB2-BD59-A6C34878D82A}">
                    <a16:rowId xmlns:a16="http://schemas.microsoft.com/office/drawing/2014/main" val="929184176"/>
                  </a:ext>
                </a:extLst>
              </a:tr>
              <a:tr h="506055">
                <a:tc>
                  <a:txBody>
                    <a:bodyPr/>
                    <a:lstStyle/>
                    <a:p>
                      <a:pPr algn="l" fontAlgn="b">
                        <a:buNone/>
                      </a:pPr>
                      <a:r>
                        <a:rPr lang="en-US" sz="2400" b="0" i="0" u="none" strike="noStrike" dirty="0">
                          <a:solidFill>
                            <a:srgbClr val="000000"/>
                          </a:solidFill>
                          <a:effectLst/>
                          <a:latin typeface="Arial" panose="020B0604020202020204" pitchFamily="34" charset="0"/>
                          <a:cs typeface="Arial" panose="020B0604020202020204" pitchFamily="34" charset="0"/>
                        </a:rPr>
                        <a:t>New</a:t>
                      </a:r>
                    </a:p>
                  </a:txBody>
                  <a:tcPr marT="91440" marB="91440" anchor="b"/>
                </a:tc>
                <a:tc>
                  <a:txBody>
                    <a:bodyPr/>
                    <a:lstStyle/>
                    <a:p>
                      <a:pPr algn="r" fontAlgn="b">
                        <a:buNone/>
                      </a:pPr>
                      <a:r>
                        <a:rPr lang="en-US" sz="2400" b="0" i="0" u="none" strike="noStrike">
                          <a:solidFill>
                            <a:srgbClr val="000000"/>
                          </a:solidFill>
                          <a:effectLst/>
                          <a:latin typeface="Arial" panose="020B0604020202020204" pitchFamily="34" charset="0"/>
                          <a:cs typeface="Arial" panose="020B0604020202020204" pitchFamily="34" charset="0"/>
                        </a:rPr>
                        <a:t>126</a:t>
                      </a:r>
                    </a:p>
                  </a:txBody>
                  <a:tcPr marT="91440" marB="91440" anchor="b"/>
                </a:tc>
                <a:extLst>
                  <a:ext uri="{0D108BD9-81ED-4DB2-BD59-A6C34878D82A}">
                    <a16:rowId xmlns:a16="http://schemas.microsoft.com/office/drawing/2014/main" val="3663131197"/>
                  </a:ext>
                </a:extLst>
              </a:tr>
              <a:tr h="506055">
                <a:tc>
                  <a:txBody>
                    <a:bodyPr/>
                    <a:lstStyle/>
                    <a:p>
                      <a:pPr algn="l" fontAlgn="b">
                        <a:buNone/>
                      </a:pPr>
                      <a:r>
                        <a:rPr lang="en-US" sz="2400" b="0" i="0" u="none" strike="noStrike" dirty="0">
                          <a:solidFill>
                            <a:srgbClr val="000000"/>
                          </a:solidFill>
                          <a:effectLst/>
                          <a:latin typeface="Arial" panose="020B0604020202020204" pitchFamily="34" charset="0"/>
                          <a:cs typeface="Arial" panose="020B0604020202020204" pitchFamily="34" charset="0"/>
                        </a:rPr>
                        <a:t>Continuation</a:t>
                      </a:r>
                    </a:p>
                  </a:txBody>
                  <a:tcPr marT="91440" marB="91440" anchor="b"/>
                </a:tc>
                <a:tc>
                  <a:txBody>
                    <a:bodyPr/>
                    <a:lstStyle/>
                    <a:p>
                      <a:pPr algn="r" fontAlgn="b">
                        <a:buNone/>
                      </a:pPr>
                      <a:r>
                        <a:rPr lang="en-US" sz="2400" b="0" i="0" u="none" strike="noStrike">
                          <a:solidFill>
                            <a:srgbClr val="000000"/>
                          </a:solidFill>
                          <a:effectLst/>
                          <a:latin typeface="Arial" panose="020B0604020202020204" pitchFamily="34" charset="0"/>
                          <a:cs typeface="Arial" panose="020B0604020202020204" pitchFamily="34" charset="0"/>
                        </a:rPr>
                        <a:t>176</a:t>
                      </a:r>
                    </a:p>
                  </a:txBody>
                  <a:tcPr marT="91440" marB="91440" anchor="b"/>
                </a:tc>
                <a:extLst>
                  <a:ext uri="{0D108BD9-81ED-4DB2-BD59-A6C34878D82A}">
                    <a16:rowId xmlns:a16="http://schemas.microsoft.com/office/drawing/2014/main" val="3002836780"/>
                  </a:ext>
                </a:extLst>
              </a:tr>
              <a:tr h="506055">
                <a:tc>
                  <a:txBody>
                    <a:bodyPr/>
                    <a:lstStyle/>
                    <a:p>
                      <a:pPr algn="l" fontAlgn="b">
                        <a:buNone/>
                      </a:pPr>
                      <a:r>
                        <a:rPr lang="en-US" sz="2400" b="0" i="0" u="none" strike="noStrike">
                          <a:solidFill>
                            <a:srgbClr val="000000"/>
                          </a:solidFill>
                          <a:effectLst/>
                          <a:latin typeface="Arial" panose="020B0604020202020204" pitchFamily="34" charset="0"/>
                          <a:cs typeface="Arial" panose="020B0604020202020204" pitchFamily="34" charset="0"/>
                        </a:rPr>
                        <a:t>Supplement</a:t>
                      </a:r>
                    </a:p>
                  </a:txBody>
                  <a:tcPr marT="91440" marB="91440" anchor="b"/>
                </a:tc>
                <a:tc>
                  <a:txBody>
                    <a:bodyPr/>
                    <a:lstStyle/>
                    <a:p>
                      <a:pPr algn="r" fontAlgn="b">
                        <a:buNone/>
                      </a:pPr>
                      <a:r>
                        <a:rPr lang="en-US" sz="2400" b="0" i="0" u="none" strike="noStrike">
                          <a:solidFill>
                            <a:srgbClr val="000000"/>
                          </a:solidFill>
                          <a:effectLst/>
                          <a:latin typeface="Arial" panose="020B0604020202020204" pitchFamily="34" charset="0"/>
                          <a:cs typeface="Arial" panose="020B0604020202020204" pitchFamily="34" charset="0"/>
                        </a:rPr>
                        <a:t>49</a:t>
                      </a:r>
                    </a:p>
                  </a:txBody>
                  <a:tcPr marT="91440" marB="91440" anchor="b"/>
                </a:tc>
                <a:extLst>
                  <a:ext uri="{0D108BD9-81ED-4DB2-BD59-A6C34878D82A}">
                    <a16:rowId xmlns:a16="http://schemas.microsoft.com/office/drawing/2014/main" val="3409902674"/>
                  </a:ext>
                </a:extLst>
              </a:tr>
              <a:tr h="506055">
                <a:tc>
                  <a:txBody>
                    <a:bodyPr/>
                    <a:lstStyle/>
                    <a:p>
                      <a:pPr algn="l" fontAlgn="b">
                        <a:buNone/>
                      </a:pPr>
                      <a:r>
                        <a:rPr lang="en-US" sz="2400" b="0" i="0" u="none" strike="noStrike" dirty="0">
                          <a:solidFill>
                            <a:srgbClr val="000000"/>
                          </a:solidFill>
                          <a:effectLst/>
                          <a:latin typeface="Arial" panose="020B0604020202020204" pitchFamily="34" charset="0"/>
                          <a:cs typeface="Arial" panose="020B0604020202020204" pitchFamily="34" charset="0"/>
                        </a:rPr>
                        <a:t>Child Budget</a:t>
                      </a:r>
                    </a:p>
                  </a:txBody>
                  <a:tcPr marT="91440" marB="91440" anchor="b"/>
                </a:tc>
                <a:tc>
                  <a:txBody>
                    <a:bodyPr/>
                    <a:lstStyle/>
                    <a:p>
                      <a:pPr algn="r" fontAlgn="b">
                        <a:buNone/>
                      </a:pPr>
                      <a:r>
                        <a:rPr lang="en-US" sz="2400" b="0" i="0" u="none" strike="noStrike">
                          <a:solidFill>
                            <a:srgbClr val="000000"/>
                          </a:solidFill>
                          <a:effectLst/>
                          <a:latin typeface="Arial" panose="020B0604020202020204" pitchFamily="34" charset="0"/>
                          <a:cs typeface="Arial" panose="020B0604020202020204" pitchFamily="34" charset="0"/>
                        </a:rPr>
                        <a:t>9</a:t>
                      </a:r>
                    </a:p>
                  </a:txBody>
                  <a:tcPr marT="91440" marB="91440" anchor="b"/>
                </a:tc>
                <a:extLst>
                  <a:ext uri="{0D108BD9-81ED-4DB2-BD59-A6C34878D82A}">
                    <a16:rowId xmlns:a16="http://schemas.microsoft.com/office/drawing/2014/main" val="476193294"/>
                  </a:ext>
                </a:extLst>
              </a:tr>
              <a:tr h="506055">
                <a:tc>
                  <a:txBody>
                    <a:bodyPr/>
                    <a:lstStyle/>
                    <a:p>
                      <a:pPr algn="l" fontAlgn="b">
                        <a:buNone/>
                      </a:pPr>
                      <a:r>
                        <a:rPr lang="en-US" sz="2400" b="0" i="0" u="none" strike="noStrike">
                          <a:solidFill>
                            <a:srgbClr val="000000"/>
                          </a:solidFill>
                          <a:effectLst/>
                          <a:latin typeface="Arial" panose="020B0604020202020204" pitchFamily="34" charset="0"/>
                          <a:cs typeface="Arial" panose="020B0604020202020204" pitchFamily="34" charset="0"/>
                        </a:rPr>
                        <a:t>Re-budget</a:t>
                      </a:r>
                    </a:p>
                  </a:txBody>
                  <a:tcPr marT="91440" marB="91440" anchor="b"/>
                </a:tc>
                <a:tc>
                  <a:txBody>
                    <a:bodyPr/>
                    <a:lstStyle/>
                    <a:p>
                      <a:pPr algn="r" fontAlgn="b">
                        <a:buNone/>
                      </a:pPr>
                      <a:r>
                        <a:rPr lang="en-US" sz="2400" b="0" i="0" u="none" strike="noStrike">
                          <a:solidFill>
                            <a:srgbClr val="000000"/>
                          </a:solidFill>
                          <a:effectLst/>
                          <a:latin typeface="Arial" panose="020B0604020202020204" pitchFamily="34" charset="0"/>
                          <a:cs typeface="Arial" panose="020B0604020202020204" pitchFamily="34" charset="0"/>
                        </a:rPr>
                        <a:t>23</a:t>
                      </a:r>
                    </a:p>
                  </a:txBody>
                  <a:tcPr marT="91440" marB="91440" anchor="b"/>
                </a:tc>
                <a:extLst>
                  <a:ext uri="{0D108BD9-81ED-4DB2-BD59-A6C34878D82A}">
                    <a16:rowId xmlns:a16="http://schemas.microsoft.com/office/drawing/2014/main" val="320774971"/>
                  </a:ext>
                </a:extLst>
              </a:tr>
              <a:tr h="506055">
                <a:tc>
                  <a:txBody>
                    <a:bodyPr/>
                    <a:lstStyle/>
                    <a:p>
                      <a:pPr algn="l" fontAlgn="b">
                        <a:buNone/>
                      </a:pPr>
                      <a:r>
                        <a:rPr lang="en-US" sz="2400" b="0" i="0" u="none" strike="noStrike">
                          <a:solidFill>
                            <a:srgbClr val="000000"/>
                          </a:solidFill>
                          <a:effectLst/>
                          <a:latin typeface="Arial" panose="020B0604020202020204" pitchFamily="34" charset="0"/>
                          <a:cs typeface="Arial" panose="020B0604020202020204" pitchFamily="34" charset="0"/>
                        </a:rPr>
                        <a:t>No-cost Extension</a:t>
                      </a:r>
                    </a:p>
                  </a:txBody>
                  <a:tcPr marT="91440" marB="91440" anchor="b"/>
                </a:tc>
                <a:tc>
                  <a:txBody>
                    <a:bodyPr/>
                    <a:lstStyle/>
                    <a:p>
                      <a:pPr algn="r" fontAlgn="b">
                        <a:buNone/>
                      </a:pPr>
                      <a:r>
                        <a:rPr lang="en-US" sz="2400" b="0" i="0" u="none" strike="noStrike">
                          <a:solidFill>
                            <a:srgbClr val="000000"/>
                          </a:solidFill>
                          <a:effectLst/>
                          <a:latin typeface="Arial" panose="020B0604020202020204" pitchFamily="34" charset="0"/>
                          <a:cs typeface="Arial" panose="020B0604020202020204" pitchFamily="34" charset="0"/>
                        </a:rPr>
                        <a:t>71</a:t>
                      </a:r>
                    </a:p>
                  </a:txBody>
                  <a:tcPr marT="91440" marB="91440" anchor="b"/>
                </a:tc>
                <a:extLst>
                  <a:ext uri="{0D108BD9-81ED-4DB2-BD59-A6C34878D82A}">
                    <a16:rowId xmlns:a16="http://schemas.microsoft.com/office/drawing/2014/main" val="1144549852"/>
                  </a:ext>
                </a:extLst>
              </a:tr>
              <a:tr h="506055">
                <a:tc>
                  <a:txBody>
                    <a:bodyPr/>
                    <a:lstStyle/>
                    <a:p>
                      <a:pPr algn="l" fontAlgn="b">
                        <a:buNone/>
                      </a:pPr>
                      <a:r>
                        <a:rPr lang="en-US" sz="2400" b="0" i="0" u="none" strike="noStrike">
                          <a:solidFill>
                            <a:srgbClr val="000000"/>
                          </a:solidFill>
                          <a:effectLst/>
                          <a:latin typeface="Arial" panose="020B0604020202020204" pitchFamily="34" charset="0"/>
                          <a:cs typeface="Arial" panose="020B0604020202020204" pitchFamily="34" charset="0"/>
                        </a:rPr>
                        <a:t>Non-monetary</a:t>
                      </a:r>
                    </a:p>
                  </a:txBody>
                  <a:tcPr marT="91440" marB="91440" anchor="b"/>
                </a:tc>
                <a:tc>
                  <a:txBody>
                    <a:bodyPr/>
                    <a:lstStyle/>
                    <a:p>
                      <a:pPr algn="r" fontAlgn="b">
                        <a:buNone/>
                      </a:pPr>
                      <a:r>
                        <a:rPr lang="en-US" sz="2400" b="0" i="0" u="none" strike="noStrike">
                          <a:solidFill>
                            <a:srgbClr val="000000"/>
                          </a:solidFill>
                          <a:effectLst/>
                          <a:latin typeface="Arial" panose="020B0604020202020204" pitchFamily="34" charset="0"/>
                          <a:cs typeface="Arial" panose="020B0604020202020204" pitchFamily="34" charset="0"/>
                        </a:rPr>
                        <a:t>102</a:t>
                      </a:r>
                    </a:p>
                  </a:txBody>
                  <a:tcPr marT="91440" marB="91440" anchor="b"/>
                </a:tc>
                <a:extLst>
                  <a:ext uri="{0D108BD9-81ED-4DB2-BD59-A6C34878D82A}">
                    <a16:rowId xmlns:a16="http://schemas.microsoft.com/office/drawing/2014/main" val="688099730"/>
                  </a:ext>
                </a:extLst>
              </a:tr>
              <a:tr h="506055">
                <a:tc>
                  <a:txBody>
                    <a:bodyPr/>
                    <a:lstStyle/>
                    <a:p>
                      <a:pPr algn="l" fontAlgn="b">
                        <a:buNone/>
                      </a:pPr>
                      <a:r>
                        <a:rPr lang="en-US" sz="2400" b="0" i="0" u="none" strike="noStrike">
                          <a:solidFill>
                            <a:srgbClr val="000000"/>
                          </a:solidFill>
                          <a:effectLst/>
                          <a:latin typeface="Arial" panose="020B0604020202020204" pitchFamily="34" charset="0"/>
                          <a:cs typeface="Arial" panose="020B0604020202020204" pitchFamily="34" charset="0"/>
                        </a:rPr>
                        <a:t>Other</a:t>
                      </a:r>
                    </a:p>
                  </a:txBody>
                  <a:tcPr marT="91440" marB="91440" anchor="b"/>
                </a:tc>
                <a:tc>
                  <a:txBody>
                    <a:bodyPr/>
                    <a:lstStyle/>
                    <a:p>
                      <a:pPr algn="r" fontAlgn="b">
                        <a:buNone/>
                      </a:pPr>
                      <a:r>
                        <a:rPr lang="en-US" sz="2400" b="0" i="0" u="none" strike="noStrike">
                          <a:solidFill>
                            <a:srgbClr val="000000"/>
                          </a:solidFill>
                          <a:effectLst/>
                          <a:latin typeface="Arial" panose="020B0604020202020204" pitchFamily="34" charset="0"/>
                          <a:cs typeface="Arial" panose="020B0604020202020204" pitchFamily="34" charset="0"/>
                        </a:rPr>
                        <a:t>91</a:t>
                      </a:r>
                    </a:p>
                  </a:txBody>
                  <a:tcPr marT="91440" marB="91440" anchor="b"/>
                </a:tc>
                <a:extLst>
                  <a:ext uri="{0D108BD9-81ED-4DB2-BD59-A6C34878D82A}">
                    <a16:rowId xmlns:a16="http://schemas.microsoft.com/office/drawing/2014/main" val="3881417363"/>
                  </a:ext>
                </a:extLst>
              </a:tr>
              <a:tr h="506055">
                <a:tc>
                  <a:txBody>
                    <a:bodyPr/>
                    <a:lstStyle/>
                    <a:p>
                      <a:pPr algn="l" fontAlgn="b">
                        <a:buNone/>
                      </a:pPr>
                      <a:r>
                        <a:rPr lang="en-US" sz="2400" b="1" i="0" u="none" strike="noStrike" dirty="0">
                          <a:solidFill>
                            <a:srgbClr val="000000"/>
                          </a:solidFill>
                          <a:effectLst/>
                          <a:latin typeface="Arial" panose="020B0604020202020204" pitchFamily="34" charset="0"/>
                          <a:cs typeface="Arial" panose="020B0604020202020204" pitchFamily="34" charset="0"/>
                        </a:rPr>
                        <a:t>Total</a:t>
                      </a:r>
                    </a:p>
                  </a:txBody>
                  <a:tcPr marT="91440" marB="91440" anchor="b"/>
                </a:tc>
                <a:tc>
                  <a:txBody>
                    <a:bodyPr/>
                    <a:lstStyle/>
                    <a:p>
                      <a:pPr algn="r" fontAlgn="b">
                        <a:buNone/>
                      </a:pPr>
                      <a:r>
                        <a:rPr lang="en-US" sz="2400" b="1" i="0" u="none" strike="noStrike" dirty="0">
                          <a:solidFill>
                            <a:srgbClr val="000000"/>
                          </a:solidFill>
                          <a:effectLst/>
                          <a:latin typeface="Arial" panose="020B0604020202020204" pitchFamily="34" charset="0"/>
                          <a:cs typeface="Arial" panose="020B0604020202020204" pitchFamily="34" charset="0"/>
                        </a:rPr>
                        <a:t>683</a:t>
                      </a:r>
                    </a:p>
                  </a:txBody>
                  <a:tcPr marT="91440" marB="91440" anchor="b"/>
                </a:tc>
                <a:extLst>
                  <a:ext uri="{0D108BD9-81ED-4DB2-BD59-A6C34878D82A}">
                    <a16:rowId xmlns:a16="http://schemas.microsoft.com/office/drawing/2014/main" val="1070838776"/>
                  </a:ext>
                </a:extLst>
              </a:tr>
            </a:tbl>
          </a:graphicData>
        </a:graphic>
      </p:graphicFrame>
    </p:spTree>
    <p:extLst>
      <p:ext uri="{BB962C8B-B14F-4D97-AF65-F5344CB8AC3E}">
        <p14:creationId xmlns:p14="http://schemas.microsoft.com/office/powerpoint/2010/main" val="64614209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5DF66E-CB0C-103D-B8AC-767180E6C128}"/>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B13A2F3-8609-DD46-2D17-C57732CCB43F}"/>
              </a:ext>
            </a:extLst>
          </p:cNvPr>
          <p:cNvSpPr>
            <a:spLocks noGrp="1"/>
          </p:cNvSpPr>
          <p:nvPr>
            <p:ph idx="1"/>
          </p:nvPr>
        </p:nvSpPr>
        <p:spPr>
          <a:xfrm>
            <a:off x="746354" y="145260"/>
            <a:ext cx="8233053" cy="631980"/>
          </a:xfrm>
        </p:spPr>
        <p:txBody>
          <a:bodyPr>
            <a:normAutofit/>
          </a:bodyPr>
          <a:lstStyle/>
          <a:p>
            <a:r>
              <a:rPr lang="en-US" sz="3200" dirty="0"/>
              <a:t>SPA contracts (FDP) – 2025 calendar year</a:t>
            </a:r>
          </a:p>
        </p:txBody>
      </p:sp>
      <p:graphicFrame>
        <p:nvGraphicFramePr>
          <p:cNvPr id="2" name="Table 1">
            <a:extLst>
              <a:ext uri="{FF2B5EF4-FFF2-40B4-BE49-F238E27FC236}">
                <a16:creationId xmlns:a16="http://schemas.microsoft.com/office/drawing/2014/main" id="{D4F97CA2-AB56-5040-EBC1-59E109C743AF}"/>
              </a:ext>
            </a:extLst>
          </p:cNvPr>
          <p:cNvGraphicFramePr>
            <a:graphicFrameLocks noGrp="1"/>
          </p:cNvGraphicFramePr>
          <p:nvPr/>
        </p:nvGraphicFramePr>
        <p:xfrm>
          <a:off x="746354" y="733608"/>
          <a:ext cx="8233052" cy="2743200"/>
        </p:xfrm>
        <a:graphic>
          <a:graphicData uri="http://schemas.openxmlformats.org/drawingml/2006/table">
            <a:tbl>
              <a:tblPr firstRow="1" bandRow="1">
                <a:tableStyleId>{5C22544A-7EE6-4342-B048-85BDC9FD1C3A}</a:tableStyleId>
              </a:tblPr>
              <a:tblGrid>
                <a:gridCol w="5635524">
                  <a:extLst>
                    <a:ext uri="{9D8B030D-6E8A-4147-A177-3AD203B41FA5}">
                      <a16:colId xmlns:a16="http://schemas.microsoft.com/office/drawing/2014/main" val="3377025379"/>
                    </a:ext>
                  </a:extLst>
                </a:gridCol>
                <a:gridCol w="2597528">
                  <a:extLst>
                    <a:ext uri="{9D8B030D-6E8A-4147-A177-3AD203B41FA5}">
                      <a16:colId xmlns:a16="http://schemas.microsoft.com/office/drawing/2014/main" val="2014488521"/>
                    </a:ext>
                  </a:extLst>
                </a:gridCol>
              </a:tblGrid>
              <a:tr h="506055">
                <a:tc>
                  <a:txBody>
                    <a:bodyPr/>
                    <a:lstStyle/>
                    <a:p>
                      <a:pPr algn="ctr" fontAlgn="b">
                        <a:buNone/>
                      </a:pPr>
                      <a:r>
                        <a:rPr lang="en-US" sz="2400" b="1" i="0" u="none" strike="noStrike" dirty="0">
                          <a:solidFill>
                            <a:srgbClr val="000000"/>
                          </a:solidFill>
                          <a:effectLst/>
                          <a:latin typeface="Arial" panose="020B0604020202020204" pitchFamily="34" charset="0"/>
                          <a:cs typeface="Arial" panose="020B0604020202020204" pitchFamily="34" charset="0"/>
                        </a:rPr>
                        <a:t>In</a:t>
                      </a:r>
                    </a:p>
                  </a:txBody>
                  <a:tcPr marT="91440" marB="91440" anchor="ctr"/>
                </a:tc>
                <a:tc>
                  <a:txBody>
                    <a:bodyPr/>
                    <a:lstStyle/>
                    <a:p>
                      <a:pPr algn="ctr" fontAlgn="b">
                        <a:buNone/>
                      </a:pPr>
                      <a:r>
                        <a:rPr lang="en-US" sz="2400" b="1" i="0" u="none" strike="noStrike" dirty="0">
                          <a:solidFill>
                            <a:srgbClr val="000000"/>
                          </a:solidFill>
                          <a:effectLst/>
                          <a:latin typeface="Arial" panose="020B0604020202020204" pitchFamily="34" charset="0"/>
                          <a:cs typeface="Arial" panose="020B0604020202020204" pitchFamily="34" charset="0"/>
                        </a:rPr>
                        <a:t>Count</a:t>
                      </a:r>
                    </a:p>
                  </a:txBody>
                  <a:tcPr marT="91440" marB="91440" anchor="ctr"/>
                </a:tc>
                <a:extLst>
                  <a:ext uri="{0D108BD9-81ED-4DB2-BD59-A6C34878D82A}">
                    <a16:rowId xmlns:a16="http://schemas.microsoft.com/office/drawing/2014/main" val="3625871863"/>
                  </a:ext>
                </a:extLst>
              </a:tr>
              <a:tr h="506055">
                <a:tc>
                  <a:txBody>
                    <a:bodyPr/>
                    <a:lstStyle/>
                    <a:p>
                      <a:pPr algn="l" fontAlgn="b">
                        <a:buNone/>
                      </a:pPr>
                      <a:r>
                        <a:rPr lang="en-US" sz="2400" b="0" i="0" u="none" strike="noStrike" dirty="0">
                          <a:solidFill>
                            <a:srgbClr val="000000"/>
                          </a:solidFill>
                          <a:effectLst/>
                          <a:latin typeface="Arial" panose="020B0604020202020204" pitchFamily="34" charset="0"/>
                          <a:cs typeface="Arial" panose="020B0604020202020204" pitchFamily="34" charset="0"/>
                        </a:rPr>
                        <a:t>New</a:t>
                      </a:r>
                    </a:p>
                  </a:txBody>
                  <a:tcPr marT="91440" marB="91440" anchor="b"/>
                </a:tc>
                <a:tc>
                  <a:txBody>
                    <a:bodyPr/>
                    <a:lstStyle/>
                    <a:p>
                      <a:pPr algn="r" fontAlgn="b">
                        <a:buNone/>
                      </a:pPr>
                      <a:r>
                        <a:rPr lang="en-US" sz="2400" b="0" i="0" u="none" strike="noStrike" dirty="0">
                          <a:solidFill>
                            <a:srgbClr val="000000"/>
                          </a:solidFill>
                          <a:effectLst/>
                          <a:latin typeface="Arial" panose="020B0604020202020204" pitchFamily="34" charset="0"/>
                          <a:cs typeface="Arial" panose="020B0604020202020204" pitchFamily="34" charset="0"/>
                        </a:rPr>
                        <a:t>63</a:t>
                      </a:r>
                    </a:p>
                  </a:txBody>
                  <a:tcPr marT="91440" marB="91440" anchor="b"/>
                </a:tc>
                <a:extLst>
                  <a:ext uri="{0D108BD9-81ED-4DB2-BD59-A6C34878D82A}">
                    <a16:rowId xmlns:a16="http://schemas.microsoft.com/office/drawing/2014/main" val="929184176"/>
                  </a:ext>
                </a:extLst>
              </a:tr>
              <a:tr h="506055">
                <a:tc>
                  <a:txBody>
                    <a:bodyPr/>
                    <a:lstStyle/>
                    <a:p>
                      <a:pPr algn="l" fontAlgn="b">
                        <a:buNone/>
                      </a:pPr>
                      <a:r>
                        <a:rPr lang="en-US" sz="2400" b="0" i="0" u="none" strike="noStrike" dirty="0">
                          <a:solidFill>
                            <a:srgbClr val="000000"/>
                          </a:solidFill>
                          <a:effectLst/>
                          <a:latin typeface="Arial" panose="020B0604020202020204" pitchFamily="34" charset="0"/>
                          <a:cs typeface="Arial" panose="020B0604020202020204" pitchFamily="34" charset="0"/>
                        </a:rPr>
                        <a:t>Amendment</a:t>
                      </a:r>
                    </a:p>
                  </a:txBody>
                  <a:tcPr marT="91440" marB="91440" anchor="b"/>
                </a:tc>
                <a:tc>
                  <a:txBody>
                    <a:bodyPr/>
                    <a:lstStyle/>
                    <a:p>
                      <a:pPr algn="r" fontAlgn="b">
                        <a:buNone/>
                      </a:pPr>
                      <a:r>
                        <a:rPr lang="en-US" sz="2400" b="0" i="0" u="none" strike="noStrike" dirty="0">
                          <a:solidFill>
                            <a:srgbClr val="000000"/>
                          </a:solidFill>
                          <a:effectLst/>
                          <a:latin typeface="Arial" panose="020B0604020202020204" pitchFamily="34" charset="0"/>
                          <a:cs typeface="Arial" panose="020B0604020202020204" pitchFamily="34" charset="0"/>
                        </a:rPr>
                        <a:t>194</a:t>
                      </a:r>
                    </a:p>
                  </a:txBody>
                  <a:tcPr marT="91440" marB="91440" anchor="b"/>
                </a:tc>
                <a:extLst>
                  <a:ext uri="{0D108BD9-81ED-4DB2-BD59-A6C34878D82A}">
                    <a16:rowId xmlns:a16="http://schemas.microsoft.com/office/drawing/2014/main" val="3663131197"/>
                  </a:ext>
                </a:extLst>
              </a:tr>
              <a:tr h="506055">
                <a:tc>
                  <a:txBody>
                    <a:bodyPr/>
                    <a:lstStyle/>
                    <a:p>
                      <a:pPr algn="l" fontAlgn="b">
                        <a:buNone/>
                      </a:pPr>
                      <a:r>
                        <a:rPr lang="en-US" sz="2400" b="0" i="0" u="none" strike="noStrike" dirty="0">
                          <a:solidFill>
                            <a:srgbClr val="000000"/>
                          </a:solidFill>
                          <a:effectLst/>
                          <a:latin typeface="Arial" panose="020B0604020202020204" pitchFamily="34" charset="0"/>
                          <a:cs typeface="Arial" panose="020B0604020202020204" pitchFamily="34" charset="0"/>
                        </a:rPr>
                        <a:t>Termination</a:t>
                      </a:r>
                    </a:p>
                  </a:txBody>
                  <a:tcPr marT="91440" marB="91440" anchor="b"/>
                </a:tc>
                <a:tc>
                  <a:txBody>
                    <a:bodyPr/>
                    <a:lstStyle/>
                    <a:p>
                      <a:pPr algn="r" fontAlgn="b">
                        <a:buNone/>
                      </a:pPr>
                      <a:r>
                        <a:rPr lang="en-US" sz="2400" b="0" i="0" u="none" strike="noStrike" dirty="0">
                          <a:solidFill>
                            <a:srgbClr val="000000"/>
                          </a:solidFill>
                          <a:effectLst/>
                          <a:latin typeface="Arial" panose="020B0604020202020204" pitchFamily="34" charset="0"/>
                          <a:cs typeface="Arial" panose="020B0604020202020204" pitchFamily="34" charset="0"/>
                        </a:rPr>
                        <a:t>8</a:t>
                      </a:r>
                    </a:p>
                  </a:txBody>
                  <a:tcPr marT="91440" marB="91440" anchor="b"/>
                </a:tc>
                <a:extLst>
                  <a:ext uri="{0D108BD9-81ED-4DB2-BD59-A6C34878D82A}">
                    <a16:rowId xmlns:a16="http://schemas.microsoft.com/office/drawing/2014/main" val="3002836780"/>
                  </a:ext>
                </a:extLst>
              </a:tr>
              <a:tr h="506055">
                <a:tc>
                  <a:txBody>
                    <a:bodyPr/>
                    <a:lstStyle/>
                    <a:p>
                      <a:pPr algn="l" fontAlgn="b">
                        <a:buNone/>
                      </a:pPr>
                      <a:r>
                        <a:rPr lang="en-US" sz="2400" b="1" i="0" u="none" strike="noStrike" dirty="0">
                          <a:solidFill>
                            <a:srgbClr val="000000"/>
                          </a:solidFill>
                          <a:effectLst/>
                          <a:latin typeface="Arial" panose="020B0604020202020204" pitchFamily="34" charset="0"/>
                          <a:cs typeface="Arial" panose="020B0604020202020204" pitchFamily="34" charset="0"/>
                        </a:rPr>
                        <a:t>Total</a:t>
                      </a:r>
                    </a:p>
                  </a:txBody>
                  <a:tcPr marT="91440" marB="91440" anchor="b"/>
                </a:tc>
                <a:tc>
                  <a:txBody>
                    <a:bodyPr/>
                    <a:lstStyle/>
                    <a:p>
                      <a:pPr algn="r" fontAlgn="b">
                        <a:buNone/>
                      </a:pPr>
                      <a:r>
                        <a:rPr lang="en-US" sz="2400" b="1" i="0" u="none" strike="noStrike" dirty="0">
                          <a:solidFill>
                            <a:srgbClr val="000000"/>
                          </a:solidFill>
                          <a:effectLst/>
                          <a:latin typeface="Arial" panose="020B0604020202020204" pitchFamily="34" charset="0"/>
                          <a:cs typeface="Arial" panose="020B0604020202020204" pitchFamily="34" charset="0"/>
                        </a:rPr>
                        <a:t>265</a:t>
                      </a:r>
                    </a:p>
                  </a:txBody>
                  <a:tcPr marT="91440" marB="91440" anchor="b"/>
                </a:tc>
                <a:extLst>
                  <a:ext uri="{0D108BD9-81ED-4DB2-BD59-A6C34878D82A}">
                    <a16:rowId xmlns:a16="http://schemas.microsoft.com/office/drawing/2014/main" val="3409902674"/>
                  </a:ext>
                </a:extLst>
              </a:tr>
            </a:tbl>
          </a:graphicData>
        </a:graphic>
      </p:graphicFrame>
      <p:graphicFrame>
        <p:nvGraphicFramePr>
          <p:cNvPr id="4" name="Table 3">
            <a:extLst>
              <a:ext uri="{FF2B5EF4-FFF2-40B4-BE49-F238E27FC236}">
                <a16:creationId xmlns:a16="http://schemas.microsoft.com/office/drawing/2014/main" id="{AED1B8F2-1FBF-1EC8-C64D-3970DA53A0C2}"/>
              </a:ext>
            </a:extLst>
          </p:cNvPr>
          <p:cNvGraphicFramePr>
            <a:graphicFrameLocks noGrp="1"/>
          </p:cNvGraphicFramePr>
          <p:nvPr/>
        </p:nvGraphicFramePr>
        <p:xfrm>
          <a:off x="746355" y="3908748"/>
          <a:ext cx="8233052" cy="2743200"/>
        </p:xfrm>
        <a:graphic>
          <a:graphicData uri="http://schemas.openxmlformats.org/drawingml/2006/table">
            <a:tbl>
              <a:tblPr firstRow="1" bandRow="1">
                <a:tableStyleId>{5C22544A-7EE6-4342-B048-85BDC9FD1C3A}</a:tableStyleId>
              </a:tblPr>
              <a:tblGrid>
                <a:gridCol w="5635524">
                  <a:extLst>
                    <a:ext uri="{9D8B030D-6E8A-4147-A177-3AD203B41FA5}">
                      <a16:colId xmlns:a16="http://schemas.microsoft.com/office/drawing/2014/main" val="3377025379"/>
                    </a:ext>
                  </a:extLst>
                </a:gridCol>
                <a:gridCol w="2597528">
                  <a:extLst>
                    <a:ext uri="{9D8B030D-6E8A-4147-A177-3AD203B41FA5}">
                      <a16:colId xmlns:a16="http://schemas.microsoft.com/office/drawing/2014/main" val="2014488521"/>
                    </a:ext>
                  </a:extLst>
                </a:gridCol>
              </a:tblGrid>
              <a:tr h="506055">
                <a:tc>
                  <a:txBody>
                    <a:bodyPr/>
                    <a:lstStyle/>
                    <a:p>
                      <a:pPr algn="ctr" fontAlgn="b">
                        <a:buNone/>
                      </a:pPr>
                      <a:r>
                        <a:rPr lang="en-US" sz="2400" b="1" i="0" u="none" strike="noStrike" dirty="0">
                          <a:solidFill>
                            <a:srgbClr val="000000"/>
                          </a:solidFill>
                          <a:effectLst/>
                          <a:latin typeface="Arial" panose="020B0604020202020204" pitchFamily="34" charset="0"/>
                          <a:cs typeface="Arial" panose="020B0604020202020204" pitchFamily="34" charset="0"/>
                        </a:rPr>
                        <a:t>Out</a:t>
                      </a:r>
                    </a:p>
                  </a:txBody>
                  <a:tcPr marT="91440" marB="91440" anchor="ctr"/>
                </a:tc>
                <a:tc>
                  <a:txBody>
                    <a:bodyPr/>
                    <a:lstStyle/>
                    <a:p>
                      <a:pPr algn="ctr" fontAlgn="b">
                        <a:buNone/>
                      </a:pPr>
                      <a:r>
                        <a:rPr lang="en-US" sz="2400" b="1" i="0" u="none" strike="noStrike" dirty="0">
                          <a:solidFill>
                            <a:srgbClr val="000000"/>
                          </a:solidFill>
                          <a:effectLst/>
                          <a:latin typeface="Arial" panose="020B0604020202020204" pitchFamily="34" charset="0"/>
                          <a:cs typeface="Arial" panose="020B0604020202020204" pitchFamily="34" charset="0"/>
                        </a:rPr>
                        <a:t>Count</a:t>
                      </a:r>
                    </a:p>
                  </a:txBody>
                  <a:tcPr marT="91440" marB="91440" anchor="ctr"/>
                </a:tc>
                <a:extLst>
                  <a:ext uri="{0D108BD9-81ED-4DB2-BD59-A6C34878D82A}">
                    <a16:rowId xmlns:a16="http://schemas.microsoft.com/office/drawing/2014/main" val="3625871863"/>
                  </a:ext>
                </a:extLst>
              </a:tr>
              <a:tr h="506055">
                <a:tc>
                  <a:txBody>
                    <a:bodyPr/>
                    <a:lstStyle/>
                    <a:p>
                      <a:pPr algn="l" fontAlgn="b">
                        <a:buNone/>
                      </a:pPr>
                      <a:r>
                        <a:rPr lang="en-US" sz="2400" b="0" i="0" u="none" strike="noStrike" dirty="0">
                          <a:solidFill>
                            <a:srgbClr val="000000"/>
                          </a:solidFill>
                          <a:effectLst/>
                          <a:latin typeface="Arial" panose="020B0604020202020204" pitchFamily="34" charset="0"/>
                          <a:cs typeface="Arial" panose="020B0604020202020204" pitchFamily="34" charset="0"/>
                        </a:rPr>
                        <a:t>New</a:t>
                      </a:r>
                    </a:p>
                  </a:txBody>
                  <a:tcPr marT="91440" marB="91440" anchor="b"/>
                </a:tc>
                <a:tc>
                  <a:txBody>
                    <a:bodyPr/>
                    <a:lstStyle/>
                    <a:p>
                      <a:pPr algn="r" fontAlgn="b">
                        <a:buNone/>
                      </a:pPr>
                      <a:r>
                        <a:rPr lang="en-US" sz="2400" b="0" i="0" u="none" strike="noStrike" dirty="0">
                          <a:solidFill>
                            <a:srgbClr val="000000"/>
                          </a:solidFill>
                          <a:effectLst/>
                          <a:latin typeface="Arial" panose="020B0604020202020204" pitchFamily="34" charset="0"/>
                          <a:cs typeface="Arial" panose="020B0604020202020204" pitchFamily="34" charset="0"/>
                        </a:rPr>
                        <a:t>87</a:t>
                      </a:r>
                    </a:p>
                  </a:txBody>
                  <a:tcPr marT="91440" marB="91440" anchor="b"/>
                </a:tc>
                <a:extLst>
                  <a:ext uri="{0D108BD9-81ED-4DB2-BD59-A6C34878D82A}">
                    <a16:rowId xmlns:a16="http://schemas.microsoft.com/office/drawing/2014/main" val="929184176"/>
                  </a:ext>
                </a:extLst>
              </a:tr>
              <a:tr h="506055">
                <a:tc>
                  <a:txBody>
                    <a:bodyPr/>
                    <a:lstStyle/>
                    <a:p>
                      <a:pPr algn="l" fontAlgn="b">
                        <a:buNone/>
                      </a:pPr>
                      <a:r>
                        <a:rPr lang="en-US" sz="2400" b="0" i="0" u="none" strike="noStrike" dirty="0">
                          <a:solidFill>
                            <a:srgbClr val="000000"/>
                          </a:solidFill>
                          <a:effectLst/>
                          <a:latin typeface="Arial" panose="020B0604020202020204" pitchFamily="34" charset="0"/>
                          <a:cs typeface="Arial" panose="020B0604020202020204" pitchFamily="34" charset="0"/>
                        </a:rPr>
                        <a:t>Amendment</a:t>
                      </a:r>
                    </a:p>
                  </a:txBody>
                  <a:tcPr marT="91440" marB="91440" anchor="b"/>
                </a:tc>
                <a:tc>
                  <a:txBody>
                    <a:bodyPr/>
                    <a:lstStyle/>
                    <a:p>
                      <a:pPr algn="r" fontAlgn="b">
                        <a:buNone/>
                      </a:pPr>
                      <a:r>
                        <a:rPr lang="en-US" sz="2400" b="0" i="0" u="none" strike="noStrike" dirty="0">
                          <a:solidFill>
                            <a:srgbClr val="000000"/>
                          </a:solidFill>
                          <a:effectLst/>
                          <a:latin typeface="Arial" panose="020B0604020202020204" pitchFamily="34" charset="0"/>
                          <a:cs typeface="Arial" panose="020B0604020202020204" pitchFamily="34" charset="0"/>
                        </a:rPr>
                        <a:t>158</a:t>
                      </a:r>
                    </a:p>
                  </a:txBody>
                  <a:tcPr marT="91440" marB="91440" anchor="b"/>
                </a:tc>
                <a:extLst>
                  <a:ext uri="{0D108BD9-81ED-4DB2-BD59-A6C34878D82A}">
                    <a16:rowId xmlns:a16="http://schemas.microsoft.com/office/drawing/2014/main" val="3663131197"/>
                  </a:ext>
                </a:extLst>
              </a:tr>
              <a:tr h="506055">
                <a:tc>
                  <a:txBody>
                    <a:bodyPr/>
                    <a:lstStyle/>
                    <a:p>
                      <a:pPr algn="l" fontAlgn="b">
                        <a:buNone/>
                      </a:pPr>
                      <a:r>
                        <a:rPr lang="en-US" sz="2400" b="0" i="0" u="none" strike="noStrike" dirty="0">
                          <a:solidFill>
                            <a:srgbClr val="000000"/>
                          </a:solidFill>
                          <a:effectLst/>
                          <a:latin typeface="Arial" panose="020B0604020202020204" pitchFamily="34" charset="0"/>
                          <a:cs typeface="Arial" panose="020B0604020202020204" pitchFamily="34" charset="0"/>
                        </a:rPr>
                        <a:t>Termination</a:t>
                      </a:r>
                    </a:p>
                  </a:txBody>
                  <a:tcPr marT="91440" marB="91440" anchor="b"/>
                </a:tc>
                <a:tc>
                  <a:txBody>
                    <a:bodyPr/>
                    <a:lstStyle/>
                    <a:p>
                      <a:pPr algn="r" fontAlgn="b">
                        <a:buNone/>
                      </a:pPr>
                      <a:r>
                        <a:rPr lang="en-US" sz="2400" b="0" i="0" u="none" strike="noStrike" dirty="0">
                          <a:solidFill>
                            <a:srgbClr val="000000"/>
                          </a:solidFill>
                          <a:effectLst/>
                          <a:latin typeface="Arial" panose="020B0604020202020204" pitchFamily="34" charset="0"/>
                          <a:cs typeface="Arial" panose="020B0604020202020204" pitchFamily="34" charset="0"/>
                        </a:rPr>
                        <a:t>6</a:t>
                      </a:r>
                    </a:p>
                  </a:txBody>
                  <a:tcPr marT="91440" marB="91440" anchor="b"/>
                </a:tc>
                <a:extLst>
                  <a:ext uri="{0D108BD9-81ED-4DB2-BD59-A6C34878D82A}">
                    <a16:rowId xmlns:a16="http://schemas.microsoft.com/office/drawing/2014/main" val="3002836780"/>
                  </a:ext>
                </a:extLst>
              </a:tr>
              <a:tr h="506055">
                <a:tc>
                  <a:txBody>
                    <a:bodyPr/>
                    <a:lstStyle/>
                    <a:p>
                      <a:pPr algn="l" fontAlgn="b">
                        <a:buNone/>
                      </a:pPr>
                      <a:r>
                        <a:rPr lang="en-US" sz="2400" b="1" i="0" u="none" strike="noStrike" dirty="0">
                          <a:solidFill>
                            <a:srgbClr val="000000"/>
                          </a:solidFill>
                          <a:effectLst/>
                          <a:latin typeface="Arial" panose="020B0604020202020204" pitchFamily="34" charset="0"/>
                          <a:cs typeface="Arial" panose="020B0604020202020204" pitchFamily="34" charset="0"/>
                        </a:rPr>
                        <a:t>Total</a:t>
                      </a:r>
                    </a:p>
                  </a:txBody>
                  <a:tcPr marT="91440" marB="91440" anchor="b"/>
                </a:tc>
                <a:tc>
                  <a:txBody>
                    <a:bodyPr/>
                    <a:lstStyle/>
                    <a:p>
                      <a:pPr algn="r" fontAlgn="b">
                        <a:buNone/>
                      </a:pPr>
                      <a:r>
                        <a:rPr lang="en-US" sz="2400" b="1" i="0" u="none" strike="noStrike" dirty="0">
                          <a:solidFill>
                            <a:srgbClr val="000000"/>
                          </a:solidFill>
                          <a:effectLst/>
                          <a:latin typeface="Arial" panose="020B0604020202020204" pitchFamily="34" charset="0"/>
                          <a:cs typeface="Arial" panose="020B0604020202020204" pitchFamily="34" charset="0"/>
                        </a:rPr>
                        <a:t>251</a:t>
                      </a:r>
                    </a:p>
                  </a:txBody>
                  <a:tcPr marT="91440" marB="91440" anchor="b"/>
                </a:tc>
                <a:extLst>
                  <a:ext uri="{0D108BD9-81ED-4DB2-BD59-A6C34878D82A}">
                    <a16:rowId xmlns:a16="http://schemas.microsoft.com/office/drawing/2014/main" val="3409902674"/>
                  </a:ext>
                </a:extLst>
              </a:tr>
            </a:tbl>
          </a:graphicData>
        </a:graphic>
      </p:graphicFrame>
    </p:spTree>
    <p:extLst>
      <p:ext uri="{BB962C8B-B14F-4D97-AF65-F5344CB8AC3E}">
        <p14:creationId xmlns:p14="http://schemas.microsoft.com/office/powerpoint/2010/main" val="49973816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B70F02-6F75-0368-DD6B-748FA2E207D6}"/>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1F9BCAE-60A4-C2B1-2056-C4DF48ABE1E6}"/>
              </a:ext>
            </a:extLst>
          </p:cNvPr>
          <p:cNvSpPr>
            <a:spLocks noGrp="1"/>
          </p:cNvSpPr>
          <p:nvPr>
            <p:ph idx="1"/>
          </p:nvPr>
        </p:nvSpPr>
        <p:spPr>
          <a:xfrm>
            <a:off x="746354" y="145260"/>
            <a:ext cx="8233053" cy="631980"/>
          </a:xfrm>
        </p:spPr>
        <p:txBody>
          <a:bodyPr>
            <a:normAutofit/>
          </a:bodyPr>
          <a:lstStyle/>
          <a:p>
            <a:r>
              <a:rPr lang="en-US" sz="3200" dirty="0"/>
              <a:t>SPA contracts (open) – 2025 calendar year</a:t>
            </a:r>
          </a:p>
        </p:txBody>
      </p:sp>
      <p:graphicFrame>
        <p:nvGraphicFramePr>
          <p:cNvPr id="2" name="Table 1">
            <a:extLst>
              <a:ext uri="{FF2B5EF4-FFF2-40B4-BE49-F238E27FC236}">
                <a16:creationId xmlns:a16="http://schemas.microsoft.com/office/drawing/2014/main" id="{016B307A-C20C-CA9A-11E5-6BF23F4C3CCB}"/>
              </a:ext>
            </a:extLst>
          </p:cNvPr>
          <p:cNvGraphicFramePr>
            <a:graphicFrameLocks noGrp="1"/>
          </p:cNvGraphicFramePr>
          <p:nvPr/>
        </p:nvGraphicFramePr>
        <p:xfrm>
          <a:off x="746355" y="1258344"/>
          <a:ext cx="8233052" cy="4341312"/>
        </p:xfrm>
        <a:graphic>
          <a:graphicData uri="http://schemas.openxmlformats.org/drawingml/2006/table">
            <a:tbl>
              <a:tblPr firstRow="1" bandRow="1">
                <a:tableStyleId>{5C22544A-7EE6-4342-B048-85BDC9FD1C3A}</a:tableStyleId>
              </a:tblPr>
              <a:tblGrid>
                <a:gridCol w="5635524">
                  <a:extLst>
                    <a:ext uri="{9D8B030D-6E8A-4147-A177-3AD203B41FA5}">
                      <a16:colId xmlns:a16="http://schemas.microsoft.com/office/drawing/2014/main" val="3377025379"/>
                    </a:ext>
                  </a:extLst>
                </a:gridCol>
                <a:gridCol w="2597528">
                  <a:extLst>
                    <a:ext uri="{9D8B030D-6E8A-4147-A177-3AD203B41FA5}">
                      <a16:colId xmlns:a16="http://schemas.microsoft.com/office/drawing/2014/main" val="2014488521"/>
                    </a:ext>
                  </a:extLst>
                </a:gridCol>
              </a:tblGrid>
              <a:tr h="542664">
                <a:tc>
                  <a:txBody>
                    <a:bodyPr/>
                    <a:lstStyle/>
                    <a:p>
                      <a:pPr algn="ctr" fontAlgn="b">
                        <a:buNone/>
                      </a:pPr>
                      <a:r>
                        <a:rPr lang="en-US" sz="2400" b="1" i="0" u="none" strike="noStrike" dirty="0">
                          <a:solidFill>
                            <a:srgbClr val="000000"/>
                          </a:solidFill>
                          <a:effectLst/>
                          <a:latin typeface="Arial" panose="020B0604020202020204" pitchFamily="34" charset="0"/>
                          <a:cs typeface="Arial" panose="020B0604020202020204" pitchFamily="34" charset="0"/>
                        </a:rPr>
                        <a:t>Type</a:t>
                      </a:r>
                    </a:p>
                  </a:txBody>
                  <a:tcPr marL="6350" marR="6350" marT="6350" marB="91440" anchor="ctr"/>
                </a:tc>
                <a:tc>
                  <a:txBody>
                    <a:bodyPr/>
                    <a:lstStyle/>
                    <a:p>
                      <a:pPr algn="ctr" fontAlgn="b">
                        <a:buNone/>
                      </a:pPr>
                      <a:r>
                        <a:rPr lang="en-US" sz="2400" b="1" i="0" u="none" strike="noStrike" dirty="0">
                          <a:solidFill>
                            <a:srgbClr val="000000"/>
                          </a:solidFill>
                          <a:effectLst/>
                          <a:latin typeface="Arial" panose="020B0604020202020204" pitchFamily="34" charset="0"/>
                          <a:cs typeface="Arial" panose="020B0604020202020204" pitchFamily="34" charset="0"/>
                        </a:rPr>
                        <a:t>Count</a:t>
                      </a:r>
                    </a:p>
                  </a:txBody>
                  <a:tcPr marL="6350" marR="6350" marT="6350" marB="91440" anchor="ctr"/>
                </a:tc>
                <a:extLst>
                  <a:ext uri="{0D108BD9-81ED-4DB2-BD59-A6C34878D82A}">
                    <a16:rowId xmlns:a16="http://schemas.microsoft.com/office/drawing/2014/main" val="3625871863"/>
                  </a:ext>
                </a:extLst>
              </a:tr>
              <a:tr h="542664">
                <a:tc>
                  <a:txBody>
                    <a:bodyPr/>
                    <a:lstStyle/>
                    <a:p>
                      <a:pPr algn="l" fontAlgn="b">
                        <a:buNone/>
                      </a:pPr>
                      <a:r>
                        <a:rPr lang="en-US" sz="2400" b="0" i="0" u="none" strike="noStrike" dirty="0">
                          <a:solidFill>
                            <a:srgbClr val="000000"/>
                          </a:solidFill>
                          <a:effectLst/>
                          <a:latin typeface="Arial" panose="020B0604020202020204" pitchFamily="34" charset="0"/>
                          <a:cs typeface="Arial" panose="020B0604020202020204" pitchFamily="34" charset="0"/>
                        </a:rPr>
                        <a:t>DUA</a:t>
                      </a:r>
                    </a:p>
                  </a:txBody>
                  <a:tcPr marL="6350" marR="6350" marT="6350" marB="91440" anchor="b"/>
                </a:tc>
                <a:tc>
                  <a:txBody>
                    <a:bodyPr/>
                    <a:lstStyle/>
                    <a:p>
                      <a:pPr algn="r" fontAlgn="b">
                        <a:buNone/>
                      </a:pPr>
                      <a:r>
                        <a:rPr lang="en-US" sz="2400" b="0" i="0" u="none" strike="noStrike">
                          <a:solidFill>
                            <a:srgbClr val="000000"/>
                          </a:solidFill>
                          <a:effectLst/>
                          <a:latin typeface="Arial" panose="020B0604020202020204" pitchFamily="34" charset="0"/>
                          <a:cs typeface="Arial" panose="020B0604020202020204" pitchFamily="34" charset="0"/>
                        </a:rPr>
                        <a:t>168</a:t>
                      </a:r>
                    </a:p>
                  </a:txBody>
                  <a:tcPr marL="6350" marR="6350" marT="6350" marB="91440" anchor="b"/>
                </a:tc>
                <a:extLst>
                  <a:ext uri="{0D108BD9-81ED-4DB2-BD59-A6C34878D82A}">
                    <a16:rowId xmlns:a16="http://schemas.microsoft.com/office/drawing/2014/main" val="929184176"/>
                  </a:ext>
                </a:extLst>
              </a:tr>
              <a:tr h="542664">
                <a:tc>
                  <a:txBody>
                    <a:bodyPr/>
                    <a:lstStyle/>
                    <a:p>
                      <a:pPr algn="l" fontAlgn="b">
                        <a:buNone/>
                      </a:pPr>
                      <a:r>
                        <a:rPr lang="en-US" sz="2400" b="0" i="0" u="none" strike="noStrike">
                          <a:solidFill>
                            <a:srgbClr val="000000"/>
                          </a:solidFill>
                          <a:effectLst/>
                          <a:latin typeface="Arial" panose="020B0604020202020204" pitchFamily="34" charset="0"/>
                          <a:cs typeface="Arial" panose="020B0604020202020204" pitchFamily="34" charset="0"/>
                        </a:rPr>
                        <a:t>Non-FDP subaward</a:t>
                      </a:r>
                    </a:p>
                  </a:txBody>
                  <a:tcPr marL="6350" marR="6350" marT="6350" marB="91440" anchor="b"/>
                </a:tc>
                <a:tc>
                  <a:txBody>
                    <a:bodyPr/>
                    <a:lstStyle/>
                    <a:p>
                      <a:pPr algn="r" fontAlgn="b">
                        <a:buNone/>
                      </a:pPr>
                      <a:r>
                        <a:rPr lang="en-US" sz="2400" b="0" i="0" u="none" strike="noStrike">
                          <a:solidFill>
                            <a:srgbClr val="000000"/>
                          </a:solidFill>
                          <a:effectLst/>
                          <a:latin typeface="Arial" panose="020B0604020202020204" pitchFamily="34" charset="0"/>
                          <a:cs typeface="Arial" panose="020B0604020202020204" pitchFamily="34" charset="0"/>
                        </a:rPr>
                        <a:t>111</a:t>
                      </a:r>
                    </a:p>
                  </a:txBody>
                  <a:tcPr marL="6350" marR="6350" marT="6350" marB="91440" anchor="b"/>
                </a:tc>
                <a:extLst>
                  <a:ext uri="{0D108BD9-81ED-4DB2-BD59-A6C34878D82A}">
                    <a16:rowId xmlns:a16="http://schemas.microsoft.com/office/drawing/2014/main" val="3663131197"/>
                  </a:ext>
                </a:extLst>
              </a:tr>
              <a:tr h="542664">
                <a:tc>
                  <a:txBody>
                    <a:bodyPr/>
                    <a:lstStyle/>
                    <a:p>
                      <a:pPr algn="l" fontAlgn="b">
                        <a:buNone/>
                      </a:pPr>
                      <a:r>
                        <a:rPr lang="en-US" sz="2400" b="0" i="0" u="none" strike="noStrike">
                          <a:solidFill>
                            <a:srgbClr val="000000"/>
                          </a:solidFill>
                          <a:effectLst/>
                          <a:latin typeface="Arial" panose="020B0604020202020204" pitchFamily="34" charset="0"/>
                          <a:cs typeface="Arial" panose="020B0604020202020204" pitchFamily="34" charset="0"/>
                        </a:rPr>
                        <a:t>Public contract</a:t>
                      </a:r>
                    </a:p>
                  </a:txBody>
                  <a:tcPr marL="6350" marR="6350" marT="6350" marB="91440" anchor="b"/>
                </a:tc>
                <a:tc>
                  <a:txBody>
                    <a:bodyPr/>
                    <a:lstStyle/>
                    <a:p>
                      <a:pPr algn="r" fontAlgn="b">
                        <a:buNone/>
                      </a:pPr>
                      <a:r>
                        <a:rPr lang="en-US" sz="2400" b="0" i="0" u="none" strike="noStrike">
                          <a:solidFill>
                            <a:srgbClr val="000000"/>
                          </a:solidFill>
                          <a:effectLst/>
                          <a:latin typeface="Arial" panose="020B0604020202020204" pitchFamily="34" charset="0"/>
                          <a:cs typeface="Arial" panose="020B0604020202020204" pitchFamily="34" charset="0"/>
                        </a:rPr>
                        <a:t>111</a:t>
                      </a:r>
                    </a:p>
                  </a:txBody>
                  <a:tcPr marL="6350" marR="6350" marT="6350" marB="91440" anchor="b"/>
                </a:tc>
                <a:extLst>
                  <a:ext uri="{0D108BD9-81ED-4DB2-BD59-A6C34878D82A}">
                    <a16:rowId xmlns:a16="http://schemas.microsoft.com/office/drawing/2014/main" val="3002836780"/>
                  </a:ext>
                </a:extLst>
              </a:tr>
              <a:tr h="542664">
                <a:tc>
                  <a:txBody>
                    <a:bodyPr/>
                    <a:lstStyle/>
                    <a:p>
                      <a:pPr algn="l" fontAlgn="b">
                        <a:buNone/>
                      </a:pPr>
                      <a:r>
                        <a:rPr lang="en-US" sz="2400" b="0" i="0" u="none" strike="noStrike">
                          <a:solidFill>
                            <a:srgbClr val="000000"/>
                          </a:solidFill>
                          <a:effectLst/>
                          <a:latin typeface="Arial" panose="020B0604020202020204" pitchFamily="34" charset="0"/>
                          <a:cs typeface="Arial" panose="020B0604020202020204" pitchFamily="34" charset="0"/>
                        </a:rPr>
                        <a:t>Clinical contract</a:t>
                      </a:r>
                    </a:p>
                  </a:txBody>
                  <a:tcPr marL="6350" marR="6350" marT="6350" marB="91440" anchor="b"/>
                </a:tc>
                <a:tc>
                  <a:txBody>
                    <a:bodyPr/>
                    <a:lstStyle/>
                    <a:p>
                      <a:pPr algn="r" fontAlgn="b">
                        <a:buNone/>
                      </a:pPr>
                      <a:r>
                        <a:rPr lang="en-US" sz="2400" b="0" i="0" u="none" strike="noStrike">
                          <a:solidFill>
                            <a:srgbClr val="000000"/>
                          </a:solidFill>
                          <a:effectLst/>
                          <a:latin typeface="Arial" panose="020B0604020202020204" pitchFamily="34" charset="0"/>
                          <a:cs typeface="Arial" panose="020B0604020202020204" pitchFamily="34" charset="0"/>
                        </a:rPr>
                        <a:t>93</a:t>
                      </a:r>
                    </a:p>
                  </a:txBody>
                  <a:tcPr marL="6350" marR="6350" marT="6350" marB="91440" anchor="b"/>
                </a:tc>
                <a:extLst>
                  <a:ext uri="{0D108BD9-81ED-4DB2-BD59-A6C34878D82A}">
                    <a16:rowId xmlns:a16="http://schemas.microsoft.com/office/drawing/2014/main" val="3409902674"/>
                  </a:ext>
                </a:extLst>
              </a:tr>
              <a:tr h="542664">
                <a:tc>
                  <a:txBody>
                    <a:bodyPr/>
                    <a:lstStyle/>
                    <a:p>
                      <a:pPr algn="l" fontAlgn="b">
                        <a:buNone/>
                      </a:pPr>
                      <a:r>
                        <a:rPr lang="en-US" sz="2400" b="0" i="0" u="none" strike="noStrike">
                          <a:solidFill>
                            <a:srgbClr val="000000"/>
                          </a:solidFill>
                          <a:effectLst/>
                          <a:latin typeface="Arial" panose="020B0604020202020204" pitchFamily="34" charset="0"/>
                          <a:cs typeface="Arial" panose="020B0604020202020204" pitchFamily="34" charset="0"/>
                        </a:rPr>
                        <a:t>GovCon</a:t>
                      </a:r>
                    </a:p>
                  </a:txBody>
                  <a:tcPr marL="6350" marR="6350" marT="6350" marB="91440" anchor="b"/>
                </a:tc>
                <a:tc>
                  <a:txBody>
                    <a:bodyPr/>
                    <a:lstStyle/>
                    <a:p>
                      <a:pPr algn="r" fontAlgn="b">
                        <a:buNone/>
                      </a:pPr>
                      <a:r>
                        <a:rPr lang="en-US" sz="2400" b="0" i="0" u="none" strike="noStrike">
                          <a:solidFill>
                            <a:srgbClr val="000000"/>
                          </a:solidFill>
                          <a:effectLst/>
                          <a:latin typeface="Arial" panose="020B0604020202020204" pitchFamily="34" charset="0"/>
                          <a:cs typeface="Arial" panose="020B0604020202020204" pitchFamily="34" charset="0"/>
                        </a:rPr>
                        <a:t>82</a:t>
                      </a:r>
                    </a:p>
                  </a:txBody>
                  <a:tcPr marL="6350" marR="6350" marT="6350" marB="91440" anchor="b"/>
                </a:tc>
                <a:extLst>
                  <a:ext uri="{0D108BD9-81ED-4DB2-BD59-A6C34878D82A}">
                    <a16:rowId xmlns:a16="http://schemas.microsoft.com/office/drawing/2014/main" val="476193294"/>
                  </a:ext>
                </a:extLst>
              </a:tr>
              <a:tr h="542664">
                <a:tc>
                  <a:txBody>
                    <a:bodyPr/>
                    <a:lstStyle/>
                    <a:p>
                      <a:pPr algn="l" fontAlgn="b">
                        <a:buNone/>
                      </a:pPr>
                      <a:r>
                        <a:rPr lang="en-US" sz="2400" b="0" i="0" u="none" strike="noStrike">
                          <a:solidFill>
                            <a:srgbClr val="000000"/>
                          </a:solidFill>
                          <a:effectLst/>
                          <a:latin typeface="Arial" panose="020B0604020202020204" pitchFamily="34" charset="0"/>
                          <a:cs typeface="Arial" panose="020B0604020202020204" pitchFamily="34" charset="0"/>
                        </a:rPr>
                        <a:t>Non-clinical contract</a:t>
                      </a:r>
                    </a:p>
                  </a:txBody>
                  <a:tcPr marL="6350" marR="6350" marT="6350" marB="91440" anchor="b"/>
                </a:tc>
                <a:tc>
                  <a:txBody>
                    <a:bodyPr/>
                    <a:lstStyle/>
                    <a:p>
                      <a:pPr algn="r" fontAlgn="b">
                        <a:buNone/>
                      </a:pPr>
                      <a:r>
                        <a:rPr lang="en-US" sz="2400" b="0" i="0" u="none" strike="noStrike">
                          <a:solidFill>
                            <a:srgbClr val="000000"/>
                          </a:solidFill>
                          <a:effectLst/>
                          <a:latin typeface="Arial" panose="020B0604020202020204" pitchFamily="34" charset="0"/>
                          <a:cs typeface="Arial" panose="020B0604020202020204" pitchFamily="34" charset="0"/>
                        </a:rPr>
                        <a:t>68</a:t>
                      </a:r>
                    </a:p>
                  </a:txBody>
                  <a:tcPr marL="6350" marR="6350" marT="6350" marB="91440" anchor="b"/>
                </a:tc>
                <a:extLst>
                  <a:ext uri="{0D108BD9-81ED-4DB2-BD59-A6C34878D82A}">
                    <a16:rowId xmlns:a16="http://schemas.microsoft.com/office/drawing/2014/main" val="320774971"/>
                  </a:ext>
                </a:extLst>
              </a:tr>
              <a:tr h="542664">
                <a:tc>
                  <a:txBody>
                    <a:bodyPr/>
                    <a:lstStyle/>
                    <a:p>
                      <a:pPr algn="l" fontAlgn="b">
                        <a:buNone/>
                      </a:pPr>
                      <a:r>
                        <a:rPr lang="en-US" sz="2400" b="0" i="0" u="none" strike="noStrike">
                          <a:solidFill>
                            <a:srgbClr val="000000"/>
                          </a:solidFill>
                          <a:effectLst/>
                          <a:latin typeface="Arial" panose="020B0604020202020204" pitchFamily="34" charset="0"/>
                          <a:cs typeface="Arial" panose="020B0604020202020204" pitchFamily="34" charset="0"/>
                        </a:rPr>
                        <a:t>Foundation award</a:t>
                      </a:r>
                    </a:p>
                  </a:txBody>
                  <a:tcPr marL="6350" marR="6350" marT="6350" marB="91440" anchor="b"/>
                </a:tc>
                <a:tc>
                  <a:txBody>
                    <a:bodyPr/>
                    <a:lstStyle/>
                    <a:p>
                      <a:pPr algn="r" fontAlgn="b">
                        <a:buNone/>
                      </a:pPr>
                      <a:r>
                        <a:rPr lang="en-US" sz="2400" b="0" i="0" u="none" strike="noStrike" dirty="0">
                          <a:solidFill>
                            <a:srgbClr val="000000"/>
                          </a:solidFill>
                          <a:effectLst/>
                          <a:latin typeface="Arial" panose="020B0604020202020204" pitchFamily="34" charset="0"/>
                          <a:cs typeface="Arial" panose="020B0604020202020204" pitchFamily="34" charset="0"/>
                        </a:rPr>
                        <a:t>59</a:t>
                      </a:r>
                    </a:p>
                  </a:txBody>
                  <a:tcPr marL="6350" marR="6350" marT="6350" marB="91440" anchor="b"/>
                </a:tc>
                <a:extLst>
                  <a:ext uri="{0D108BD9-81ED-4DB2-BD59-A6C34878D82A}">
                    <a16:rowId xmlns:a16="http://schemas.microsoft.com/office/drawing/2014/main" val="1144549852"/>
                  </a:ext>
                </a:extLst>
              </a:tr>
            </a:tbl>
          </a:graphicData>
        </a:graphic>
      </p:graphicFrame>
    </p:spTree>
    <p:extLst>
      <p:ext uri="{BB962C8B-B14F-4D97-AF65-F5344CB8AC3E}">
        <p14:creationId xmlns:p14="http://schemas.microsoft.com/office/powerpoint/2010/main" val="281478678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0C4113-5CFC-3E05-2228-0D0CD8B90159}"/>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7BBC586-6F6E-A8A5-F6C9-EBE44EB235D4}"/>
              </a:ext>
            </a:extLst>
          </p:cNvPr>
          <p:cNvSpPr>
            <a:spLocks noGrp="1"/>
          </p:cNvSpPr>
          <p:nvPr>
            <p:ph idx="1"/>
          </p:nvPr>
        </p:nvSpPr>
        <p:spPr>
          <a:xfrm>
            <a:off x="746354" y="145260"/>
            <a:ext cx="8233053" cy="631980"/>
          </a:xfrm>
        </p:spPr>
        <p:txBody>
          <a:bodyPr>
            <a:normAutofit/>
          </a:bodyPr>
          <a:lstStyle/>
          <a:p>
            <a:r>
              <a:rPr lang="en-US" sz="3200" dirty="0"/>
              <a:t>SPA contracts (open) – 2025 calendar year</a:t>
            </a:r>
          </a:p>
        </p:txBody>
      </p:sp>
      <p:graphicFrame>
        <p:nvGraphicFramePr>
          <p:cNvPr id="2" name="Table 1">
            <a:extLst>
              <a:ext uri="{FF2B5EF4-FFF2-40B4-BE49-F238E27FC236}">
                <a16:creationId xmlns:a16="http://schemas.microsoft.com/office/drawing/2014/main" id="{666E940A-563C-5EB3-5B12-00173F6CB1A5}"/>
              </a:ext>
            </a:extLst>
          </p:cNvPr>
          <p:cNvGraphicFramePr>
            <a:graphicFrameLocks noGrp="1"/>
          </p:cNvGraphicFramePr>
          <p:nvPr/>
        </p:nvGraphicFramePr>
        <p:xfrm>
          <a:off x="746355" y="1117656"/>
          <a:ext cx="8233052" cy="4416554"/>
        </p:xfrm>
        <a:graphic>
          <a:graphicData uri="http://schemas.openxmlformats.org/drawingml/2006/table">
            <a:tbl>
              <a:tblPr firstRow="1" bandRow="1">
                <a:tableStyleId>{5C22544A-7EE6-4342-B048-85BDC9FD1C3A}</a:tableStyleId>
              </a:tblPr>
              <a:tblGrid>
                <a:gridCol w="5635524">
                  <a:extLst>
                    <a:ext uri="{9D8B030D-6E8A-4147-A177-3AD203B41FA5}">
                      <a16:colId xmlns:a16="http://schemas.microsoft.com/office/drawing/2014/main" val="3377025379"/>
                    </a:ext>
                  </a:extLst>
                </a:gridCol>
                <a:gridCol w="2597528">
                  <a:extLst>
                    <a:ext uri="{9D8B030D-6E8A-4147-A177-3AD203B41FA5}">
                      <a16:colId xmlns:a16="http://schemas.microsoft.com/office/drawing/2014/main" val="2014488521"/>
                    </a:ext>
                  </a:extLst>
                </a:gridCol>
              </a:tblGrid>
              <a:tr h="576074">
                <a:tc>
                  <a:txBody>
                    <a:bodyPr/>
                    <a:lstStyle/>
                    <a:p>
                      <a:pPr algn="ctr" fontAlgn="b">
                        <a:buNone/>
                      </a:pPr>
                      <a:r>
                        <a:rPr lang="en-US" sz="2400" b="1" i="0" u="none" strike="noStrike" dirty="0">
                          <a:solidFill>
                            <a:srgbClr val="000000"/>
                          </a:solidFill>
                          <a:effectLst/>
                          <a:latin typeface="Arial" panose="020B0604020202020204" pitchFamily="34" charset="0"/>
                          <a:cs typeface="Arial" panose="020B0604020202020204" pitchFamily="34" charset="0"/>
                        </a:rPr>
                        <a:t>Type</a:t>
                      </a:r>
                    </a:p>
                  </a:txBody>
                  <a:tcPr marT="91440" marB="91440" anchor="ctr"/>
                </a:tc>
                <a:tc>
                  <a:txBody>
                    <a:bodyPr/>
                    <a:lstStyle/>
                    <a:p>
                      <a:pPr algn="ctr" fontAlgn="b">
                        <a:buNone/>
                      </a:pPr>
                      <a:r>
                        <a:rPr lang="en-US" sz="2400" b="1" i="0" u="none" strike="noStrike" dirty="0">
                          <a:solidFill>
                            <a:srgbClr val="000000"/>
                          </a:solidFill>
                          <a:effectLst/>
                          <a:latin typeface="Arial" panose="020B0604020202020204" pitchFamily="34" charset="0"/>
                          <a:cs typeface="Arial" panose="020B0604020202020204" pitchFamily="34" charset="0"/>
                        </a:rPr>
                        <a:t>Count</a:t>
                      </a:r>
                    </a:p>
                  </a:txBody>
                  <a:tcPr marT="91440" marB="91440" anchor="ctr"/>
                </a:tc>
                <a:extLst>
                  <a:ext uri="{0D108BD9-81ED-4DB2-BD59-A6C34878D82A}">
                    <a16:rowId xmlns:a16="http://schemas.microsoft.com/office/drawing/2014/main" val="3625871863"/>
                  </a:ext>
                </a:extLst>
              </a:tr>
              <a:tr h="531360">
                <a:tc>
                  <a:txBody>
                    <a:bodyPr/>
                    <a:lstStyle/>
                    <a:p>
                      <a:pPr algn="l" fontAlgn="b">
                        <a:buNone/>
                      </a:pPr>
                      <a:r>
                        <a:rPr lang="en-US" sz="2400" b="0" i="0" u="none" strike="noStrike" dirty="0">
                          <a:solidFill>
                            <a:srgbClr val="000000"/>
                          </a:solidFill>
                          <a:effectLst/>
                          <a:latin typeface="Arial" panose="020B0604020202020204" pitchFamily="34" charset="0"/>
                          <a:cs typeface="Arial" panose="020B0604020202020204" pitchFamily="34" charset="0"/>
                        </a:rPr>
                        <a:t>CDA</a:t>
                      </a:r>
                    </a:p>
                  </a:txBody>
                  <a:tcPr marT="91440" marB="91440" anchor="b"/>
                </a:tc>
                <a:tc>
                  <a:txBody>
                    <a:bodyPr/>
                    <a:lstStyle/>
                    <a:p>
                      <a:pPr algn="r" fontAlgn="b">
                        <a:buNone/>
                      </a:pPr>
                      <a:r>
                        <a:rPr lang="en-US" sz="2400" b="0" i="0" u="none" strike="noStrike">
                          <a:solidFill>
                            <a:srgbClr val="000000"/>
                          </a:solidFill>
                          <a:effectLst/>
                          <a:latin typeface="Arial" panose="020B0604020202020204" pitchFamily="34" charset="0"/>
                          <a:cs typeface="Arial" panose="020B0604020202020204" pitchFamily="34" charset="0"/>
                        </a:rPr>
                        <a:t>37</a:t>
                      </a:r>
                    </a:p>
                  </a:txBody>
                  <a:tcPr marT="91440" marB="91440" anchor="b"/>
                </a:tc>
                <a:extLst>
                  <a:ext uri="{0D108BD9-81ED-4DB2-BD59-A6C34878D82A}">
                    <a16:rowId xmlns:a16="http://schemas.microsoft.com/office/drawing/2014/main" val="929184176"/>
                  </a:ext>
                </a:extLst>
              </a:tr>
              <a:tr h="531360">
                <a:tc>
                  <a:txBody>
                    <a:bodyPr/>
                    <a:lstStyle/>
                    <a:p>
                      <a:pPr algn="l" fontAlgn="b">
                        <a:buNone/>
                      </a:pPr>
                      <a:r>
                        <a:rPr lang="en-US" sz="2400" b="0" i="0" u="none" strike="noStrike" dirty="0">
                          <a:solidFill>
                            <a:srgbClr val="000000"/>
                          </a:solidFill>
                          <a:effectLst/>
                          <a:latin typeface="Arial" panose="020B0604020202020204" pitchFamily="34" charset="0"/>
                          <a:cs typeface="Arial" panose="020B0604020202020204" pitchFamily="34" charset="0"/>
                        </a:rPr>
                        <a:t>Internal NCE</a:t>
                      </a:r>
                    </a:p>
                  </a:txBody>
                  <a:tcPr marT="91440" marB="91440" anchor="b"/>
                </a:tc>
                <a:tc>
                  <a:txBody>
                    <a:bodyPr/>
                    <a:lstStyle/>
                    <a:p>
                      <a:pPr algn="r" fontAlgn="b">
                        <a:buNone/>
                      </a:pPr>
                      <a:r>
                        <a:rPr lang="en-US" sz="2400" b="0" i="0" u="none" strike="noStrike">
                          <a:solidFill>
                            <a:srgbClr val="000000"/>
                          </a:solidFill>
                          <a:effectLst/>
                          <a:latin typeface="Arial" panose="020B0604020202020204" pitchFamily="34" charset="0"/>
                          <a:cs typeface="Arial" panose="020B0604020202020204" pitchFamily="34" charset="0"/>
                        </a:rPr>
                        <a:t>13</a:t>
                      </a:r>
                    </a:p>
                  </a:txBody>
                  <a:tcPr marT="91440" marB="91440" anchor="b"/>
                </a:tc>
                <a:extLst>
                  <a:ext uri="{0D108BD9-81ED-4DB2-BD59-A6C34878D82A}">
                    <a16:rowId xmlns:a16="http://schemas.microsoft.com/office/drawing/2014/main" val="3663131197"/>
                  </a:ext>
                </a:extLst>
              </a:tr>
              <a:tr h="531360">
                <a:tc>
                  <a:txBody>
                    <a:bodyPr/>
                    <a:lstStyle/>
                    <a:p>
                      <a:pPr algn="l" fontAlgn="b">
                        <a:buNone/>
                      </a:pPr>
                      <a:r>
                        <a:rPr lang="en-US" sz="2400" b="0" i="0" u="none" strike="noStrike" dirty="0">
                          <a:solidFill>
                            <a:srgbClr val="000000"/>
                          </a:solidFill>
                          <a:effectLst/>
                          <a:latin typeface="Arial" panose="020B0604020202020204" pitchFamily="34" charset="0"/>
                          <a:cs typeface="Arial" panose="020B0604020202020204" pitchFamily="34" charset="0"/>
                        </a:rPr>
                        <a:t>Fellowship award</a:t>
                      </a:r>
                    </a:p>
                  </a:txBody>
                  <a:tcPr marT="91440" marB="91440" anchor="b"/>
                </a:tc>
                <a:tc>
                  <a:txBody>
                    <a:bodyPr/>
                    <a:lstStyle/>
                    <a:p>
                      <a:pPr algn="r" fontAlgn="b">
                        <a:buNone/>
                      </a:pPr>
                      <a:r>
                        <a:rPr lang="en-US" sz="2400" b="0" i="0" u="none" strike="noStrike">
                          <a:solidFill>
                            <a:srgbClr val="000000"/>
                          </a:solidFill>
                          <a:effectLst/>
                          <a:latin typeface="Arial" panose="020B0604020202020204" pitchFamily="34" charset="0"/>
                          <a:cs typeface="Arial" panose="020B0604020202020204" pitchFamily="34" charset="0"/>
                        </a:rPr>
                        <a:t>9</a:t>
                      </a:r>
                    </a:p>
                  </a:txBody>
                  <a:tcPr marT="91440" marB="91440" anchor="b"/>
                </a:tc>
                <a:extLst>
                  <a:ext uri="{0D108BD9-81ED-4DB2-BD59-A6C34878D82A}">
                    <a16:rowId xmlns:a16="http://schemas.microsoft.com/office/drawing/2014/main" val="3002836780"/>
                  </a:ext>
                </a:extLst>
              </a:tr>
              <a:tr h="531360">
                <a:tc>
                  <a:txBody>
                    <a:bodyPr/>
                    <a:lstStyle/>
                    <a:p>
                      <a:pPr algn="l" fontAlgn="b">
                        <a:buNone/>
                      </a:pPr>
                      <a:r>
                        <a:rPr lang="en-US" sz="2400" b="0" i="0" u="none" strike="noStrike">
                          <a:solidFill>
                            <a:srgbClr val="000000"/>
                          </a:solidFill>
                          <a:effectLst/>
                          <a:latin typeface="Arial" panose="020B0604020202020204" pitchFamily="34" charset="0"/>
                          <a:cs typeface="Arial" panose="020B0604020202020204" pitchFamily="34" charset="0"/>
                        </a:rPr>
                        <a:t>BHECN SubOut</a:t>
                      </a:r>
                    </a:p>
                  </a:txBody>
                  <a:tcPr marT="91440" marB="91440" anchor="b"/>
                </a:tc>
                <a:tc>
                  <a:txBody>
                    <a:bodyPr/>
                    <a:lstStyle/>
                    <a:p>
                      <a:pPr algn="r" fontAlgn="b">
                        <a:buNone/>
                      </a:pPr>
                      <a:r>
                        <a:rPr lang="en-US" sz="2400" b="0" i="0" u="none" strike="noStrike">
                          <a:solidFill>
                            <a:srgbClr val="000000"/>
                          </a:solidFill>
                          <a:effectLst/>
                          <a:latin typeface="Arial" panose="020B0604020202020204" pitchFamily="34" charset="0"/>
                          <a:cs typeface="Arial" panose="020B0604020202020204" pitchFamily="34" charset="0"/>
                        </a:rPr>
                        <a:t>4</a:t>
                      </a:r>
                    </a:p>
                  </a:txBody>
                  <a:tcPr marT="91440" marB="91440" anchor="b"/>
                </a:tc>
                <a:extLst>
                  <a:ext uri="{0D108BD9-81ED-4DB2-BD59-A6C34878D82A}">
                    <a16:rowId xmlns:a16="http://schemas.microsoft.com/office/drawing/2014/main" val="3409902674"/>
                  </a:ext>
                </a:extLst>
              </a:tr>
              <a:tr h="531360">
                <a:tc>
                  <a:txBody>
                    <a:bodyPr/>
                    <a:lstStyle/>
                    <a:p>
                      <a:pPr algn="l" fontAlgn="b">
                        <a:buNone/>
                      </a:pPr>
                      <a:r>
                        <a:rPr lang="en-US" sz="2400" b="0" i="0" u="none" strike="noStrike" dirty="0">
                          <a:solidFill>
                            <a:srgbClr val="000000"/>
                          </a:solidFill>
                          <a:effectLst/>
                          <a:latin typeface="Arial" panose="020B0604020202020204" pitchFamily="34" charset="0"/>
                          <a:cs typeface="Arial" panose="020B0604020202020204" pitchFamily="34" charset="0"/>
                        </a:rPr>
                        <a:t>MOU</a:t>
                      </a:r>
                    </a:p>
                  </a:txBody>
                  <a:tcPr marT="91440" marB="91440" anchor="b"/>
                </a:tc>
                <a:tc>
                  <a:txBody>
                    <a:bodyPr/>
                    <a:lstStyle/>
                    <a:p>
                      <a:pPr algn="r" fontAlgn="b">
                        <a:buNone/>
                      </a:pPr>
                      <a:r>
                        <a:rPr lang="en-US" sz="2400" b="0" i="0" u="none" strike="noStrike">
                          <a:solidFill>
                            <a:srgbClr val="000000"/>
                          </a:solidFill>
                          <a:effectLst/>
                          <a:latin typeface="Arial" panose="020B0604020202020204" pitchFamily="34" charset="0"/>
                          <a:cs typeface="Arial" panose="020B0604020202020204" pitchFamily="34" charset="0"/>
                        </a:rPr>
                        <a:t>4</a:t>
                      </a:r>
                    </a:p>
                  </a:txBody>
                  <a:tcPr marT="91440" marB="91440" anchor="b"/>
                </a:tc>
                <a:extLst>
                  <a:ext uri="{0D108BD9-81ED-4DB2-BD59-A6C34878D82A}">
                    <a16:rowId xmlns:a16="http://schemas.microsoft.com/office/drawing/2014/main" val="476193294"/>
                  </a:ext>
                </a:extLst>
              </a:tr>
              <a:tr h="531360">
                <a:tc>
                  <a:txBody>
                    <a:bodyPr/>
                    <a:lstStyle/>
                    <a:p>
                      <a:pPr algn="l" fontAlgn="b">
                        <a:buNone/>
                      </a:pPr>
                      <a:r>
                        <a:rPr lang="en-US" sz="2400" b="0" i="0" u="none" strike="noStrike">
                          <a:solidFill>
                            <a:srgbClr val="000000"/>
                          </a:solidFill>
                          <a:effectLst/>
                          <a:latin typeface="Arial" panose="020B0604020202020204" pitchFamily="34" charset="0"/>
                          <a:cs typeface="Arial" panose="020B0604020202020204" pitchFamily="34" charset="0"/>
                        </a:rPr>
                        <a:t>SBIR/STTR subaward</a:t>
                      </a:r>
                    </a:p>
                  </a:txBody>
                  <a:tcPr marT="91440" marB="91440" anchor="b"/>
                </a:tc>
                <a:tc>
                  <a:txBody>
                    <a:bodyPr/>
                    <a:lstStyle/>
                    <a:p>
                      <a:pPr algn="r" fontAlgn="b">
                        <a:buNone/>
                      </a:pPr>
                      <a:r>
                        <a:rPr lang="en-US" sz="2400" b="0" i="0" u="none" strike="noStrike">
                          <a:solidFill>
                            <a:srgbClr val="000000"/>
                          </a:solidFill>
                          <a:effectLst/>
                          <a:latin typeface="Arial" panose="020B0604020202020204" pitchFamily="34" charset="0"/>
                          <a:cs typeface="Arial" panose="020B0604020202020204" pitchFamily="34" charset="0"/>
                        </a:rPr>
                        <a:t>3</a:t>
                      </a:r>
                    </a:p>
                  </a:txBody>
                  <a:tcPr marT="91440" marB="91440" anchor="b"/>
                </a:tc>
                <a:extLst>
                  <a:ext uri="{0D108BD9-81ED-4DB2-BD59-A6C34878D82A}">
                    <a16:rowId xmlns:a16="http://schemas.microsoft.com/office/drawing/2014/main" val="320774971"/>
                  </a:ext>
                </a:extLst>
              </a:tr>
              <a:tr h="531360">
                <a:tc>
                  <a:txBody>
                    <a:bodyPr/>
                    <a:lstStyle/>
                    <a:p>
                      <a:pPr algn="l" fontAlgn="b">
                        <a:buNone/>
                      </a:pPr>
                      <a:r>
                        <a:rPr lang="en-US" sz="2400" b="1" i="0" u="none" strike="noStrike" dirty="0">
                          <a:solidFill>
                            <a:srgbClr val="000000"/>
                          </a:solidFill>
                          <a:effectLst/>
                          <a:latin typeface="Arial" panose="020B0604020202020204" pitchFamily="34" charset="0"/>
                          <a:cs typeface="Arial" panose="020B0604020202020204" pitchFamily="34" charset="0"/>
                        </a:rPr>
                        <a:t>Total</a:t>
                      </a:r>
                    </a:p>
                  </a:txBody>
                  <a:tcPr marT="91440" marB="91440" anchor="b"/>
                </a:tc>
                <a:tc>
                  <a:txBody>
                    <a:bodyPr/>
                    <a:lstStyle/>
                    <a:p>
                      <a:pPr algn="r" fontAlgn="b">
                        <a:buNone/>
                      </a:pPr>
                      <a:r>
                        <a:rPr lang="en-US" sz="2400" b="1" i="0" u="none" strike="noStrike" dirty="0">
                          <a:solidFill>
                            <a:srgbClr val="000000"/>
                          </a:solidFill>
                          <a:effectLst/>
                          <a:latin typeface="Arial" panose="020B0604020202020204" pitchFamily="34" charset="0"/>
                          <a:cs typeface="Arial" panose="020B0604020202020204" pitchFamily="34" charset="0"/>
                        </a:rPr>
                        <a:t>762</a:t>
                      </a:r>
                    </a:p>
                  </a:txBody>
                  <a:tcPr marT="91440" marB="91440" anchor="b"/>
                </a:tc>
                <a:extLst>
                  <a:ext uri="{0D108BD9-81ED-4DB2-BD59-A6C34878D82A}">
                    <a16:rowId xmlns:a16="http://schemas.microsoft.com/office/drawing/2014/main" val="1144549852"/>
                  </a:ext>
                </a:extLst>
              </a:tr>
            </a:tbl>
          </a:graphicData>
        </a:graphic>
      </p:graphicFrame>
    </p:spTree>
    <p:extLst>
      <p:ext uri="{BB962C8B-B14F-4D97-AF65-F5344CB8AC3E}">
        <p14:creationId xmlns:p14="http://schemas.microsoft.com/office/powerpoint/2010/main" val="375333393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a:xfrm>
            <a:off x="956666" y="317241"/>
            <a:ext cx="8107435" cy="1003559"/>
          </a:xfrm>
        </p:spPr>
        <p:txBody>
          <a:bodyPr/>
          <a:lstStyle/>
          <a:p>
            <a:r>
              <a:rPr lang="en-US" sz="3200" dirty="0"/>
              <a:t>Successful management of sponsored projects requires collaboration.</a:t>
            </a:r>
          </a:p>
        </p:txBody>
      </p:sp>
      <p:graphicFrame>
        <p:nvGraphicFramePr>
          <p:cNvPr id="5" name="Content Placeholder 4"/>
          <p:cNvGraphicFramePr>
            <a:graphicFrameLocks noGrp="1"/>
          </p:cNvGraphicFramePr>
          <p:nvPr>
            <p:ph idx="1"/>
          </p:nvPr>
        </p:nvGraphicFramePr>
        <p:xfrm>
          <a:off x="609600" y="2040674"/>
          <a:ext cx="8534399" cy="450008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Quad Arrow 5"/>
          <p:cNvSpPr/>
          <p:nvPr/>
        </p:nvSpPr>
        <p:spPr>
          <a:xfrm>
            <a:off x="4112871" y="3599986"/>
            <a:ext cx="1532055" cy="1489308"/>
          </a:xfrm>
          <a:prstGeom prst="quadArrow">
            <a:avLst/>
          </a:prstGeom>
          <a:ln w="3175">
            <a:solidFill>
              <a:schemeClr val="accent1">
                <a:shade val="95000"/>
                <a:satMod val="10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2828417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38F553-3558-8C89-A0BA-EAB29178319B}"/>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BF09067B-F33E-FBD8-64CF-8C76BDADA03F}"/>
              </a:ext>
            </a:extLst>
          </p:cNvPr>
          <p:cNvPicPr>
            <a:picLocks noChangeAspect="1"/>
          </p:cNvPicPr>
          <p:nvPr/>
        </p:nvPicPr>
        <p:blipFill>
          <a:blip r:embed="rId3"/>
          <a:stretch>
            <a:fillRect/>
          </a:stretch>
        </p:blipFill>
        <p:spPr>
          <a:xfrm>
            <a:off x="2076101" y="237679"/>
            <a:ext cx="4991797" cy="6382641"/>
          </a:xfrm>
          <a:prstGeom prst="rect">
            <a:avLst/>
          </a:prstGeom>
        </p:spPr>
      </p:pic>
    </p:spTree>
    <p:extLst>
      <p:ext uri="{BB962C8B-B14F-4D97-AF65-F5344CB8AC3E}">
        <p14:creationId xmlns:p14="http://schemas.microsoft.com/office/powerpoint/2010/main" val="427357169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ctrTitle"/>
          </p:nvPr>
        </p:nvSpPr>
        <p:spPr>
          <a:xfrm>
            <a:off x="0" y="1380745"/>
            <a:ext cx="9144000" cy="2240642"/>
          </a:xfrm>
        </p:spPr>
        <p:txBody>
          <a:bodyPr/>
          <a:lstStyle/>
          <a:p>
            <a:pPr algn="ctr"/>
            <a:r>
              <a:rPr lang="en-US" sz="4800" dirty="0"/>
              <a:t>Questions</a:t>
            </a:r>
            <a:endParaRPr lang="en-US" sz="4400" dirty="0"/>
          </a:p>
        </p:txBody>
      </p:sp>
    </p:spTree>
    <p:extLst>
      <p:ext uri="{BB962C8B-B14F-4D97-AF65-F5344CB8AC3E}">
        <p14:creationId xmlns:p14="http://schemas.microsoft.com/office/powerpoint/2010/main" val="122737393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Templates xmlns="3887ab3c-3be0-46fc-b97d-fe5e216d0d21" xsi:nil="true"/>
    <CultureName xmlns="3887ab3c-3be0-46fc-b97d-fe5e216d0d21" xsi:nil="true"/>
    <Leaders xmlns="3887ab3c-3be0-46fc-b97d-fe5e216d0d21">
      <UserInfo>
        <DisplayName/>
        <AccountId xsi:nil="true"/>
        <AccountType/>
      </UserInfo>
    </Leaders>
    <Invited_Members xmlns="3887ab3c-3be0-46fc-b97d-fe5e216d0d21" xsi:nil="true"/>
    <Has_Leaders_Only_SectionGroup xmlns="3887ab3c-3be0-46fc-b97d-fe5e216d0d21" xsi:nil="true"/>
    <Owner xmlns="3887ab3c-3be0-46fc-b97d-fe5e216d0d21">
      <UserInfo>
        <DisplayName/>
        <AccountId xsi:nil="true"/>
        <AccountType/>
      </UserInfo>
    </Owner>
    <Distribution_Groups xmlns="3887ab3c-3be0-46fc-b97d-fe5e216d0d21" xsi:nil="true"/>
    <LMS_Mappings xmlns="3887ab3c-3be0-46fc-b97d-fe5e216d0d21" xsi:nil="true"/>
    <Invited_Leaders xmlns="3887ab3c-3be0-46fc-b97d-fe5e216d0d21" xsi:nil="true"/>
    <Is_Collaboration_Space_Locked xmlns="3887ab3c-3be0-46fc-b97d-fe5e216d0d21" xsi:nil="true"/>
    <Math_Settings xmlns="3887ab3c-3be0-46fc-b97d-fe5e216d0d21" xsi:nil="true"/>
    <Members xmlns="3887ab3c-3be0-46fc-b97d-fe5e216d0d21">
      <UserInfo>
        <DisplayName/>
        <AccountId xsi:nil="true"/>
        <AccountType/>
      </UserInfo>
    </Members>
    <_ip_UnifiedCompliancePolicyProperties xmlns="http://schemas.microsoft.com/sharepoint/v3" xsi:nil="true"/>
    <NotebookType xmlns="3887ab3c-3be0-46fc-b97d-fe5e216d0d21" xsi:nil="true"/>
    <AppVersion xmlns="3887ab3c-3be0-46fc-b97d-fe5e216d0d21" xsi:nil="true"/>
    <DefaultSectionNames xmlns="3887ab3c-3be0-46fc-b97d-fe5e216d0d21" xsi:nil="true"/>
    <Member_Groups xmlns="3887ab3c-3be0-46fc-b97d-fe5e216d0d21">
      <UserInfo>
        <DisplayName/>
        <AccountId xsi:nil="true"/>
        <AccountType/>
      </UserInfo>
    </Member_Groups>
    <FolderType xmlns="3887ab3c-3be0-46fc-b97d-fe5e216d0d21" xsi:nil="true"/>
    <TeamsChannelId xmlns="3887ab3c-3be0-46fc-b97d-fe5e216d0d21" xsi:nil="true"/>
    <IsNotebookLocked xmlns="3887ab3c-3be0-46fc-b97d-fe5e216d0d21" xsi:nil="true"/>
    <Self_Registration_Enabled xmlns="3887ab3c-3be0-46fc-b97d-fe5e216d0d21" xsi:nil="true"/>
    <lcf76f155ced4ddcb4097134ff3c332f xmlns="3887ab3c-3be0-46fc-b97d-fe5e216d0d21">
      <Terms xmlns="http://schemas.microsoft.com/office/infopath/2007/PartnerControls"/>
    </lcf76f155ced4ddcb4097134ff3c332f>
    <TaxCatchAll xmlns="fb296c9a-e98e-4829-ae0c-367dbb25fee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8170BDF0E65F734F9132464B1B9F99D7" ma:contentTypeVersion="38" ma:contentTypeDescription="Create a new document." ma:contentTypeScope="" ma:versionID="ee7f1946d48671d5d1d5fff8fe5f0aba">
  <xsd:schema xmlns:xsd="http://www.w3.org/2001/XMLSchema" xmlns:xs="http://www.w3.org/2001/XMLSchema" xmlns:p="http://schemas.microsoft.com/office/2006/metadata/properties" xmlns:ns1="http://schemas.microsoft.com/sharepoint/v3" xmlns:ns2="3887ab3c-3be0-46fc-b97d-fe5e216d0d21" xmlns:ns3="fb296c9a-e98e-4829-ae0c-367dbb25fee4" targetNamespace="http://schemas.microsoft.com/office/2006/metadata/properties" ma:root="true" ma:fieldsID="f2ed864dba2cd312d80fd28e71e26747" ns1:_="" ns2:_="" ns3:_="">
    <xsd:import namespace="http://schemas.microsoft.com/sharepoint/v3"/>
    <xsd:import namespace="3887ab3c-3be0-46fc-b97d-fe5e216d0d21"/>
    <xsd:import namespace="fb296c9a-e98e-4829-ae0c-367dbb25fee4"/>
    <xsd:element name="properties">
      <xsd:complexType>
        <xsd:sequence>
          <xsd:element name="documentManagement">
            <xsd:complexType>
              <xsd:all>
                <xsd:element ref="ns2:NotebookType" minOccurs="0"/>
                <xsd:element ref="ns2:FolderType" minOccurs="0"/>
                <xsd:element ref="ns2:CultureName" minOccurs="0"/>
                <xsd:element ref="ns2:AppVersion" minOccurs="0"/>
                <xsd:element ref="ns2:TeamsChannelId" minOccurs="0"/>
                <xsd:element ref="ns2:Owner" minOccurs="0"/>
                <xsd:element ref="ns2:Math_Settings" minOccurs="0"/>
                <xsd:element ref="ns2:DefaultSectionNames" minOccurs="0"/>
                <xsd:element ref="ns2:Templates" minOccurs="0"/>
                <xsd:element ref="ns2:Leaders" minOccurs="0"/>
                <xsd:element ref="ns2:Members" minOccurs="0"/>
                <xsd:element ref="ns2:Member_Groups" minOccurs="0"/>
                <xsd:element ref="ns2:Distribution_Groups" minOccurs="0"/>
                <xsd:element ref="ns2:LMS_Mappings" minOccurs="0"/>
                <xsd:element ref="ns2:Invited_Leaders" minOccurs="0"/>
                <xsd:element ref="ns2:Invited_Members" minOccurs="0"/>
                <xsd:element ref="ns2:Self_Registration_Enabled" minOccurs="0"/>
                <xsd:element ref="ns2:Has_Leaders_Only_SectionGroup" minOccurs="0"/>
                <xsd:element ref="ns2:Is_Collaboration_Space_Locked" minOccurs="0"/>
                <xsd:element ref="ns2:IsNotebookLocked" minOccurs="0"/>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1:_ip_UnifiedCompliancePolicyProperties" minOccurs="0"/>
                <xsd:element ref="ns1:_ip_UnifiedCompliancePolicyUIAction"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34" nillable="true" ma:displayName="Unified Compliance Policy Properties" ma:hidden="true" ma:internalName="_ip_UnifiedCompliancePolicyProperties">
      <xsd:simpleType>
        <xsd:restriction base="dms:Note"/>
      </xsd:simpleType>
    </xsd:element>
    <xsd:element name="_ip_UnifiedCompliancePolicyUIAction" ma:index="35"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887ab3c-3be0-46fc-b97d-fe5e216d0d21" elementFormDefault="qualified">
    <xsd:import namespace="http://schemas.microsoft.com/office/2006/documentManagement/types"/>
    <xsd:import namespace="http://schemas.microsoft.com/office/infopath/2007/PartnerControls"/>
    <xsd:element name="NotebookType" ma:index="8" nillable="true" ma:displayName="Notebook Type" ma:internalName="NotebookType">
      <xsd:simpleType>
        <xsd:restriction base="dms:Text"/>
      </xsd:simpleType>
    </xsd:element>
    <xsd:element name="FolderType" ma:index="9" nillable="true" ma:displayName="Folder Type" ma:internalName="FolderType">
      <xsd:simpleType>
        <xsd:restriction base="dms:Text"/>
      </xsd:simpleType>
    </xsd:element>
    <xsd:element name="CultureName" ma:index="10" nillable="true" ma:displayName="Culture Name" ma:internalName="CultureName">
      <xsd:simpleType>
        <xsd:restriction base="dms:Text"/>
      </xsd:simpleType>
    </xsd:element>
    <xsd:element name="AppVersion" ma:index="11" nillable="true" ma:displayName="App Version" ma:internalName="AppVersion">
      <xsd:simpleType>
        <xsd:restriction base="dms:Text"/>
      </xsd:simpleType>
    </xsd:element>
    <xsd:element name="TeamsChannelId" ma:index="12" nillable="true" ma:displayName="Teams Channel Id" ma:internalName="TeamsChannelId">
      <xsd:simpleType>
        <xsd:restriction base="dms:Text"/>
      </xsd:simpleType>
    </xsd:element>
    <xsd:element name="Owner" ma:index="13" nillable="true" ma:displayName="Owner" ma:internalName="Owner">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ath_Settings" ma:index="14" nillable="true" ma:displayName="Math Settings" ma:internalName="Math_Settings">
      <xsd:simpleType>
        <xsd:restriction base="dms:Text"/>
      </xsd:simpleType>
    </xsd:element>
    <xsd:element name="DefaultSectionNames" ma:index="15" nillable="true" ma:displayName="Default Section Names" ma:internalName="DefaultSectionNames">
      <xsd:simpleType>
        <xsd:restriction base="dms:Note">
          <xsd:maxLength value="255"/>
        </xsd:restriction>
      </xsd:simpleType>
    </xsd:element>
    <xsd:element name="Templates" ma:index="16" nillable="true" ma:displayName="Templates" ma:internalName="Templates">
      <xsd:simpleType>
        <xsd:restriction base="dms:Note">
          <xsd:maxLength value="255"/>
        </xsd:restriction>
      </xsd:simpleType>
    </xsd:element>
    <xsd:element name="Leaders" ma:index="17" nillable="true" ma:displayName="Leaders" ma:internalName="Leader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embers" ma:index="18" nillable="true" ma:displayName="Members" ma:internalName="Member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ember_Groups" ma:index="19" nillable="true" ma:displayName="Member Groups" ma:internalName="Member_Group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Distribution_Groups" ma:index="20" nillable="true" ma:displayName="Distribution Groups" ma:internalName="Distribution_Groups">
      <xsd:simpleType>
        <xsd:restriction base="dms:Note">
          <xsd:maxLength value="255"/>
        </xsd:restriction>
      </xsd:simpleType>
    </xsd:element>
    <xsd:element name="LMS_Mappings" ma:index="21" nillable="true" ma:displayName="LMS Mappings" ma:internalName="LMS_Mappings">
      <xsd:simpleType>
        <xsd:restriction base="dms:Note">
          <xsd:maxLength value="255"/>
        </xsd:restriction>
      </xsd:simpleType>
    </xsd:element>
    <xsd:element name="Invited_Leaders" ma:index="22" nillable="true" ma:displayName="Invited Leaders" ma:internalName="Invited_Leaders">
      <xsd:simpleType>
        <xsd:restriction base="dms:Note">
          <xsd:maxLength value="255"/>
        </xsd:restriction>
      </xsd:simpleType>
    </xsd:element>
    <xsd:element name="Invited_Members" ma:index="23" nillable="true" ma:displayName="Invited Members" ma:internalName="Invited_Members">
      <xsd:simpleType>
        <xsd:restriction base="dms:Note">
          <xsd:maxLength value="255"/>
        </xsd:restriction>
      </xsd:simpleType>
    </xsd:element>
    <xsd:element name="Self_Registration_Enabled" ma:index="24" nillable="true" ma:displayName="Self Registration Enabled" ma:internalName="Self_Registration_Enabled">
      <xsd:simpleType>
        <xsd:restriction base="dms:Boolean"/>
      </xsd:simpleType>
    </xsd:element>
    <xsd:element name="Has_Leaders_Only_SectionGroup" ma:index="25" nillable="true" ma:displayName="Has Leaders Only SectionGroup" ma:internalName="Has_Leaders_Only_SectionGroup">
      <xsd:simpleType>
        <xsd:restriction base="dms:Boolean"/>
      </xsd:simpleType>
    </xsd:element>
    <xsd:element name="Is_Collaboration_Space_Locked" ma:index="26" nillable="true" ma:displayName="Is Collaboration Space Locked" ma:internalName="Is_Collaboration_Space_Locked">
      <xsd:simpleType>
        <xsd:restriction base="dms:Boolean"/>
      </xsd:simpleType>
    </xsd:element>
    <xsd:element name="IsNotebookLocked" ma:index="27" nillable="true" ma:displayName="Is Notebook Locked" ma:internalName="IsNotebookLocked">
      <xsd:simpleType>
        <xsd:restriction base="dms:Boolean"/>
      </xsd:simpleType>
    </xsd:element>
    <xsd:element name="MediaServiceMetadata" ma:index="28" nillable="true" ma:displayName="MediaServiceMetadata" ma:hidden="true" ma:internalName="MediaServiceMetadata" ma:readOnly="true">
      <xsd:simpleType>
        <xsd:restriction base="dms:Note"/>
      </xsd:simpleType>
    </xsd:element>
    <xsd:element name="MediaServiceFastMetadata" ma:index="29" nillable="true" ma:displayName="MediaServiceFastMetadata" ma:hidden="true" ma:internalName="MediaServiceFastMetadata" ma:readOnly="true">
      <xsd:simpleType>
        <xsd:restriction base="dms:Note"/>
      </xsd:simpleType>
    </xsd:element>
    <xsd:element name="MediaServiceAutoKeyPoints" ma:index="32" nillable="true" ma:displayName="MediaServiceAutoKeyPoints" ma:hidden="true" ma:internalName="MediaServiceAutoKeyPoints" ma:readOnly="true">
      <xsd:simpleType>
        <xsd:restriction base="dms:Note"/>
      </xsd:simpleType>
    </xsd:element>
    <xsd:element name="MediaServiceKeyPoints" ma:index="33" nillable="true" ma:displayName="KeyPoints" ma:internalName="MediaServiceKeyPoints" ma:readOnly="true">
      <xsd:simpleType>
        <xsd:restriction base="dms:Note">
          <xsd:maxLength value="255"/>
        </xsd:restriction>
      </xsd:simpleType>
    </xsd:element>
    <xsd:element name="MediaServiceObjectDetectorVersions" ma:index="36" nillable="true" ma:displayName="MediaServiceObjectDetectorVersions" ma:hidden="true" ma:indexed="true" ma:internalName="MediaServiceObjectDetectorVersions" ma:readOnly="true">
      <xsd:simpleType>
        <xsd:restriction base="dms:Text"/>
      </xsd:simpleType>
    </xsd:element>
    <xsd:element name="MediaServiceGenerationTime" ma:index="37" nillable="true" ma:displayName="MediaServiceGenerationTime" ma:hidden="true" ma:internalName="MediaServiceGenerationTime" ma:readOnly="true">
      <xsd:simpleType>
        <xsd:restriction base="dms:Text"/>
      </xsd:simpleType>
    </xsd:element>
    <xsd:element name="MediaServiceEventHashCode" ma:index="38" nillable="true" ma:displayName="MediaServiceEventHashCode" ma:hidden="true" ma:internalName="MediaServiceEventHashCode" ma:readOnly="true">
      <xsd:simpleType>
        <xsd:restriction base="dms:Text"/>
      </xsd:simpleType>
    </xsd:element>
    <xsd:element name="MediaLengthInSeconds" ma:index="39" nillable="true" ma:displayName="MediaLengthInSeconds" ma:hidden="true" ma:internalName="MediaLengthInSeconds" ma:readOnly="true">
      <xsd:simpleType>
        <xsd:restriction base="dms:Unknown"/>
      </xsd:simpleType>
    </xsd:element>
    <xsd:element name="MediaServiceDateTaken" ma:index="40" nillable="true" ma:displayName="MediaServiceDateTaken" ma:description="" ma:hidden="true" ma:indexed="true" ma:internalName="MediaServiceDateTaken" ma:readOnly="true">
      <xsd:simpleType>
        <xsd:restriction base="dms:Text"/>
      </xsd:simpleType>
    </xsd:element>
    <xsd:element name="lcf76f155ced4ddcb4097134ff3c332f" ma:index="42" nillable="true" ma:taxonomy="true" ma:internalName="lcf76f155ced4ddcb4097134ff3c332f" ma:taxonomyFieldName="MediaServiceImageTags" ma:displayName="Image Tags" ma:readOnly="false" ma:fieldId="{5cf76f15-5ced-4ddc-b409-7134ff3c332f}" ma:taxonomyMulti="true" ma:sspId="ea1d4a69-9812-4340-96bf-3c6024019028" ma:termSetId="09814cd3-568e-fe90-9814-8d621ff8fb84" ma:anchorId="fba54fb3-c3e1-fe81-a776-ca4b69148c4d" ma:open="true" ma:isKeyword="false">
      <xsd:complexType>
        <xsd:sequence>
          <xsd:element ref="pc:Terms" minOccurs="0" maxOccurs="1"/>
        </xsd:sequence>
      </xsd:complexType>
    </xsd:element>
    <xsd:element name="MediaServiceOCR" ma:index="44" nillable="true" ma:displayName="Extracted Text" ma:internalName="MediaServiceOCR" ma:readOnly="true">
      <xsd:simpleType>
        <xsd:restriction base="dms:Note">
          <xsd:maxLength value="255"/>
        </xsd:restriction>
      </xsd:simpleType>
    </xsd:element>
    <xsd:element name="MediaServiceSearchProperties" ma:index="4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b296c9a-e98e-4829-ae0c-367dbb25fee4" elementFormDefault="qualified">
    <xsd:import namespace="http://schemas.microsoft.com/office/2006/documentManagement/types"/>
    <xsd:import namespace="http://schemas.microsoft.com/office/infopath/2007/PartnerControls"/>
    <xsd:element name="SharedWithUsers" ma:index="3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31" nillable="true" ma:displayName="Shared With Details" ma:internalName="SharedWithDetails" ma:readOnly="true">
      <xsd:simpleType>
        <xsd:restriction base="dms:Note">
          <xsd:maxLength value="255"/>
        </xsd:restriction>
      </xsd:simpleType>
    </xsd:element>
    <xsd:element name="TaxCatchAll" ma:index="43" nillable="true" ma:displayName="Taxonomy Catch All Column" ma:hidden="true" ma:list="{5b3d3ce9-e7ce-43b9-a772-7d6c7bae6ecf}" ma:internalName="TaxCatchAll" ma:showField="CatchAllData" ma:web="fb296c9a-e98e-4829-ae0c-367dbb25fee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FADF13-84A9-4045-9B9C-CD115A402051}">
  <ds:schemaRefs>
    <ds:schemaRef ds:uri="http://schemas.microsoft.com/sharepoint/v3/contenttype/forms"/>
  </ds:schemaRefs>
</ds:datastoreItem>
</file>

<file path=customXml/itemProps2.xml><?xml version="1.0" encoding="utf-8"?>
<ds:datastoreItem xmlns:ds="http://schemas.openxmlformats.org/officeDocument/2006/customXml" ds:itemID="{9A2ED899-2B3C-4FDF-B69A-C2C6CEA5D283}">
  <ds:schemaRefs>
    <ds:schemaRef ds:uri="http://schemas.microsoft.com/office/2006/metadata/properties"/>
    <ds:schemaRef ds:uri="http://schemas.microsoft.com/office/infopath/2007/PartnerControls"/>
    <ds:schemaRef ds:uri="http://schemas.microsoft.com/sharepoint/v3"/>
    <ds:schemaRef ds:uri="3887ab3c-3be0-46fc-b97d-fe5e216d0d21"/>
    <ds:schemaRef ds:uri="fb296c9a-e98e-4829-ae0c-367dbb25fee4"/>
  </ds:schemaRefs>
</ds:datastoreItem>
</file>

<file path=customXml/itemProps3.xml><?xml version="1.0" encoding="utf-8"?>
<ds:datastoreItem xmlns:ds="http://schemas.openxmlformats.org/officeDocument/2006/customXml" ds:itemID="{FEDCEB8F-8375-46FC-87D2-27EC938464F6}"/>
</file>

<file path=docMetadata/LabelInfo.xml><?xml version="1.0" encoding="utf-8"?>
<clbl:labelList xmlns:clbl="http://schemas.microsoft.com/office/2020/mipLabelMetadata">
  <clbl:label id="{84a28940-b464-41c3-ba3b-b4fa6665bc05}" enabled="0" method="" siteId="{84a28940-b464-41c3-ba3b-b4fa6665bc05}" removed="1"/>
</clbl:labelList>
</file>

<file path=docProps/app.xml><?xml version="1.0" encoding="utf-8"?>
<Properties xmlns="http://schemas.openxmlformats.org/officeDocument/2006/extended-properties" xmlns:vt="http://schemas.openxmlformats.org/officeDocument/2006/docPropsVTypes">
  <Template/>
  <TotalTime>14764</TotalTime>
  <Words>2006</Words>
  <Application>Microsoft Office PowerPoint</Application>
  <PresentationFormat>On-screen Show (4:3)</PresentationFormat>
  <Paragraphs>447</Paragraphs>
  <Slides>46</Slides>
  <Notes>19</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46</vt:i4>
      </vt:variant>
    </vt:vector>
  </HeadingPairs>
  <TitlesOfParts>
    <vt:vector size="52" baseType="lpstr">
      <vt:lpstr>Arial</vt:lpstr>
      <vt:lpstr>Arial-BoldMT</vt:lpstr>
      <vt:lpstr>Calibri</vt:lpstr>
      <vt:lpstr>ubuntubold</vt:lpstr>
      <vt:lpstr>Wingdings</vt:lpstr>
      <vt:lpstr>Office Theme</vt:lpstr>
      <vt:lpstr>Sponsored Programs Administration Buzz Session </vt:lpstr>
      <vt:lpstr>PowerPoint Presentation</vt:lpstr>
      <vt:lpstr>PowerPoint Presentation</vt:lpstr>
      <vt:lpstr>PowerPoint Presentation</vt:lpstr>
      <vt:lpstr>PowerPoint Presentation</vt:lpstr>
      <vt:lpstr>PowerPoint Presentation</vt:lpstr>
      <vt:lpstr>PowerPoint Presentation</vt:lpstr>
      <vt:lpstr>Life Cycle of a Grant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Successful management of sponsored projects requires collaboration.</vt:lpstr>
      <vt:lpstr>PowerPoint Presentation</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Greg</dc:creator>
  <cp:lastModifiedBy>DeCarolis, Bethany L</cp:lastModifiedBy>
  <cp:revision>874</cp:revision>
  <cp:lastPrinted>2021-08-25T16:41:09Z</cp:lastPrinted>
  <dcterms:created xsi:type="dcterms:W3CDTF">2014-09-17T15:14:42Z</dcterms:created>
  <dcterms:modified xsi:type="dcterms:W3CDTF">2026-06-24T12:47:48Z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0x0101008170BDF0E65F734F9132464B1B9F99D7</vt:lpwstr>
  </property>
  <property fmtid="{D5CDD505-2E9C-101B-9397-08002B2CF9AE}" pid="3" name="Order">
    <vt:r8>7400</vt:r8>
  </property>
  <property fmtid="{D5CDD505-2E9C-101B-9397-08002B2CF9AE}" pid="4" name="xd_Signature">
    <vt:bool>false</vt:bool>
  </property>
  <property fmtid="{D5CDD505-2E9C-101B-9397-08002B2CF9AE}" pid="5" name="xd_ProgID">
    <vt:lpwstr/>
  </property>
  <property fmtid="{D5CDD505-2E9C-101B-9397-08002B2CF9AE}" pid="6" name="ComplianceAssetId">
    <vt:lpwstr/>
  </property>
  <property fmtid="{D5CDD505-2E9C-101B-9397-08002B2CF9AE}" pid="7" name="TemplateUrl">
    <vt:lpwstr/>
  </property>
  <property fmtid="{D5CDD505-2E9C-101B-9397-08002B2CF9AE}" pid="8" name="_ExtendedDescription">
    <vt:lpwstr/>
  </property>
  <property fmtid="{D5CDD505-2E9C-101B-9397-08002B2CF9AE}" pid="9" name="TriggerFlowInfo">
    <vt:lpwstr/>
  </property>
  <property fmtid="{D5CDD505-2E9C-101B-9397-08002B2CF9AE}" pid="10" name="MediaServiceImageTags">
    <vt:lpwstr/>
  </property>
</Properties>
</file>