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0" r:id="rId4"/>
  </p:sldMasterIdLst>
  <p:notesMasterIdLst>
    <p:notesMasterId r:id="rId38"/>
  </p:notesMasterIdLst>
  <p:handoutMasterIdLst>
    <p:handoutMasterId r:id="rId39"/>
  </p:handoutMasterIdLst>
  <p:sldIdLst>
    <p:sldId id="1334" r:id="rId5"/>
    <p:sldId id="2145706484" r:id="rId6"/>
    <p:sldId id="2145706485" r:id="rId7"/>
    <p:sldId id="2145706517" r:id="rId8"/>
    <p:sldId id="2145706486" r:id="rId9"/>
    <p:sldId id="2145706497" r:id="rId10"/>
    <p:sldId id="2145706498" r:id="rId11"/>
    <p:sldId id="2145706499" r:id="rId12"/>
    <p:sldId id="2145706500" r:id="rId13"/>
    <p:sldId id="2145706501" r:id="rId14"/>
    <p:sldId id="2145706502" r:id="rId15"/>
    <p:sldId id="2145706487" r:id="rId16"/>
    <p:sldId id="2145706510" r:id="rId17"/>
    <p:sldId id="2145706489" r:id="rId18"/>
    <p:sldId id="2145706505" r:id="rId19"/>
    <p:sldId id="2145706506" r:id="rId20"/>
    <p:sldId id="2145706503" r:id="rId21"/>
    <p:sldId id="2145706507" r:id="rId22"/>
    <p:sldId id="2145706518" r:id="rId23"/>
    <p:sldId id="2145706519" r:id="rId24"/>
    <p:sldId id="2145706488" r:id="rId25"/>
    <p:sldId id="2145706508" r:id="rId26"/>
    <p:sldId id="2145706520" r:id="rId27"/>
    <p:sldId id="2145706493" r:id="rId28"/>
    <p:sldId id="2145706521" r:id="rId29"/>
    <p:sldId id="2145706495" r:id="rId30"/>
    <p:sldId id="2145706522" r:id="rId31"/>
    <p:sldId id="1667" r:id="rId32"/>
    <p:sldId id="1670" r:id="rId33"/>
    <p:sldId id="1671" r:id="rId34"/>
    <p:sldId id="1672" r:id="rId35"/>
    <p:sldId id="1673" r:id="rId36"/>
    <p:sldId id="1674" r:id="rId37"/>
  </p:sldIdLst>
  <p:sldSz cx="9144000" cy="6858000" type="screen4x3"/>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A32C9F6-9684-4212-83A1-0CF585D32C44}">
          <p14:sldIdLst>
            <p14:sldId id="1334"/>
            <p14:sldId id="2145706484"/>
            <p14:sldId id="2145706485"/>
            <p14:sldId id="2145706517"/>
            <p14:sldId id="2145706486"/>
            <p14:sldId id="2145706497"/>
            <p14:sldId id="2145706498"/>
            <p14:sldId id="2145706499"/>
            <p14:sldId id="2145706500"/>
            <p14:sldId id="2145706501"/>
            <p14:sldId id="2145706502"/>
            <p14:sldId id="2145706487"/>
            <p14:sldId id="2145706510"/>
            <p14:sldId id="2145706489"/>
            <p14:sldId id="2145706505"/>
            <p14:sldId id="2145706506"/>
            <p14:sldId id="2145706503"/>
            <p14:sldId id="2145706507"/>
            <p14:sldId id="2145706518"/>
            <p14:sldId id="2145706519"/>
            <p14:sldId id="2145706488"/>
            <p14:sldId id="2145706508"/>
            <p14:sldId id="2145706520"/>
            <p14:sldId id="2145706493"/>
            <p14:sldId id="2145706521"/>
            <p14:sldId id="2145706495"/>
            <p14:sldId id="2145706522"/>
            <p14:sldId id="1667"/>
            <p14:sldId id="1670"/>
            <p14:sldId id="1671"/>
            <p14:sldId id="1672"/>
            <p14:sldId id="1673"/>
            <p14:sldId id="1674"/>
          </p14:sldIdLst>
        </p14:section>
        <p14:section name="Default Section" id="{457CB06E-2A50-466E-9A30-313D4C2270B6}">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B526"/>
    <a:srgbClr val="303B42"/>
    <a:srgbClr val="FDB713"/>
    <a:srgbClr val="989EA3"/>
    <a:srgbClr val="AC1F2D"/>
    <a:srgbClr val="C3CD7B"/>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4883C8B-CFD6-4E86-8D8D-10E8DF9407BE}" v="122" dt="2026-05-27T12:18:30.9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706" autoAdjust="0"/>
    <p:restoredTop sz="86628" autoAdjust="0"/>
  </p:normalViewPr>
  <p:slideViewPr>
    <p:cSldViewPr snapToGrid="0" snapToObjects="1">
      <p:cViewPr varScale="1">
        <p:scale>
          <a:sx n="55" d="100"/>
          <a:sy n="55" d="100"/>
        </p:scale>
        <p:origin x="1368" y="32"/>
      </p:cViewPr>
      <p:guideLst>
        <p:guide orient="horz" pos="2160"/>
        <p:guide pos="2880"/>
      </p:guideLst>
    </p:cSldViewPr>
  </p:slideViewPr>
  <p:outlineViewPr>
    <p:cViewPr>
      <p:scale>
        <a:sx n="33" d="100"/>
        <a:sy n="33" d="100"/>
      </p:scale>
      <p:origin x="0" y="-45786"/>
    </p:cViewPr>
  </p:outlineViewPr>
  <p:notesTextViewPr>
    <p:cViewPr>
      <p:scale>
        <a:sx n="3" d="2"/>
        <a:sy n="3" d="2"/>
      </p:scale>
      <p:origin x="0" y="0"/>
    </p:cViewPr>
  </p:notesTextViewPr>
  <p:sorterViewPr>
    <p:cViewPr varScale="1">
      <p:scale>
        <a:sx n="1" d="1"/>
        <a:sy n="1" d="1"/>
      </p:scale>
      <p:origin x="0" y="-16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handoutMaster" Target="handoutMasters/handout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170583" cy="480388"/>
          </a:xfrm>
          <a:prstGeom prst="rect">
            <a:avLst/>
          </a:prstGeom>
        </p:spPr>
        <p:txBody>
          <a:bodyPr vert="horz" lIns="94837" tIns="47418" rIns="94837" bIns="47418" rtlCol="0"/>
          <a:lstStyle>
            <a:lvl1pPr algn="l">
              <a:defRPr sz="1200"/>
            </a:lvl1pPr>
          </a:lstStyle>
          <a:p>
            <a:endParaRPr lang="en-US"/>
          </a:p>
        </p:txBody>
      </p:sp>
      <p:sp>
        <p:nvSpPr>
          <p:cNvPr id="3" name="Date Placeholder 2"/>
          <p:cNvSpPr>
            <a:spLocks noGrp="1"/>
          </p:cNvSpPr>
          <p:nvPr>
            <p:ph type="dt" sz="quarter" idx="1"/>
          </p:nvPr>
        </p:nvSpPr>
        <p:spPr>
          <a:xfrm>
            <a:off x="4142963" y="0"/>
            <a:ext cx="3170583" cy="480388"/>
          </a:xfrm>
          <a:prstGeom prst="rect">
            <a:avLst/>
          </a:prstGeom>
        </p:spPr>
        <p:txBody>
          <a:bodyPr vert="horz" lIns="94837" tIns="47418" rIns="94837" bIns="47418" rtlCol="0"/>
          <a:lstStyle>
            <a:lvl1pPr algn="r">
              <a:defRPr sz="1200"/>
            </a:lvl1pPr>
          </a:lstStyle>
          <a:p>
            <a:fld id="{56B87CCA-15C5-46E8-835E-8B599E4011F0}" type="datetimeFigureOut">
              <a:rPr lang="en-US" smtClean="0"/>
              <a:t>8/31/2026</a:t>
            </a:fld>
            <a:endParaRPr lang="en-US"/>
          </a:p>
        </p:txBody>
      </p:sp>
      <p:sp>
        <p:nvSpPr>
          <p:cNvPr id="4" name="Footer Placeholder 3"/>
          <p:cNvSpPr>
            <a:spLocks noGrp="1"/>
          </p:cNvSpPr>
          <p:nvPr>
            <p:ph type="ftr" sz="quarter" idx="2"/>
          </p:nvPr>
        </p:nvSpPr>
        <p:spPr>
          <a:xfrm>
            <a:off x="1" y="9119173"/>
            <a:ext cx="3170583" cy="480388"/>
          </a:xfrm>
          <a:prstGeom prst="rect">
            <a:avLst/>
          </a:prstGeom>
        </p:spPr>
        <p:txBody>
          <a:bodyPr vert="horz" lIns="94837" tIns="47418" rIns="94837" bIns="47418" rtlCol="0" anchor="b"/>
          <a:lstStyle>
            <a:lvl1pPr algn="l">
              <a:defRPr sz="1200"/>
            </a:lvl1pPr>
          </a:lstStyle>
          <a:p>
            <a:endParaRPr lang="en-US"/>
          </a:p>
        </p:txBody>
      </p:sp>
      <p:sp>
        <p:nvSpPr>
          <p:cNvPr id="5" name="Slide Number Placeholder 4"/>
          <p:cNvSpPr>
            <a:spLocks noGrp="1"/>
          </p:cNvSpPr>
          <p:nvPr>
            <p:ph type="sldNum" sz="quarter" idx="3"/>
          </p:nvPr>
        </p:nvSpPr>
        <p:spPr>
          <a:xfrm>
            <a:off x="4142963" y="9119173"/>
            <a:ext cx="3170583" cy="480388"/>
          </a:xfrm>
          <a:prstGeom prst="rect">
            <a:avLst/>
          </a:prstGeom>
        </p:spPr>
        <p:txBody>
          <a:bodyPr vert="horz" lIns="94837" tIns="47418" rIns="94837" bIns="47418" rtlCol="0" anchor="b"/>
          <a:lstStyle>
            <a:lvl1pPr algn="r">
              <a:defRPr sz="1200"/>
            </a:lvl1pPr>
          </a:lstStyle>
          <a:p>
            <a:fld id="{02FCE601-38A6-4CA4-987D-6F28DE2215DF}" type="slidenum">
              <a:rPr lang="en-US" smtClean="0"/>
              <a:t>‹#›</a:t>
            </a:fld>
            <a:endParaRPr lang="en-US"/>
          </a:p>
        </p:txBody>
      </p:sp>
    </p:spTree>
    <p:extLst>
      <p:ext uri="{BB962C8B-B14F-4D97-AF65-F5344CB8AC3E}">
        <p14:creationId xmlns:p14="http://schemas.microsoft.com/office/powerpoint/2010/main" val="17938238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39" tIns="48320" rIns="96639" bIns="48320" rtlCol="0"/>
          <a:lstStyle>
            <a:lvl1pPr algn="l">
              <a:defRPr sz="1200"/>
            </a:lvl1pPr>
          </a:lstStyle>
          <a:p>
            <a:endParaRPr lang="en-US"/>
          </a:p>
        </p:txBody>
      </p:sp>
      <p:sp>
        <p:nvSpPr>
          <p:cNvPr id="3" name="Date Placeholder 2"/>
          <p:cNvSpPr>
            <a:spLocks noGrp="1"/>
          </p:cNvSpPr>
          <p:nvPr>
            <p:ph type="dt" idx="1"/>
          </p:nvPr>
        </p:nvSpPr>
        <p:spPr>
          <a:xfrm>
            <a:off x="4143587" y="0"/>
            <a:ext cx="3169920" cy="480060"/>
          </a:xfrm>
          <a:prstGeom prst="rect">
            <a:avLst/>
          </a:prstGeom>
        </p:spPr>
        <p:txBody>
          <a:bodyPr vert="horz" lIns="96639" tIns="48320" rIns="96639" bIns="48320" rtlCol="0"/>
          <a:lstStyle>
            <a:lvl1pPr algn="r">
              <a:defRPr sz="1200"/>
            </a:lvl1pPr>
          </a:lstStyle>
          <a:p>
            <a:fld id="{1678BC29-4BC8-458B-9ADE-03B060C7AA24}" type="datetimeFigureOut">
              <a:rPr lang="en-US" smtClean="0"/>
              <a:t>8/31/2026</a:t>
            </a:fld>
            <a:endParaRPr lang="en-US"/>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6639" tIns="48320" rIns="96639" bIns="48320"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39" tIns="48320" rIns="96639" bIns="483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0060"/>
          </a:xfrm>
          <a:prstGeom prst="rect">
            <a:avLst/>
          </a:prstGeom>
        </p:spPr>
        <p:txBody>
          <a:bodyPr vert="horz" lIns="96639" tIns="48320" rIns="96639" bIns="48320" rtlCol="0" anchor="b"/>
          <a:lstStyle>
            <a:lvl1pPr algn="l">
              <a:defRPr sz="1200"/>
            </a:lvl1pPr>
          </a:lstStyle>
          <a:p>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39" tIns="48320" rIns="96639" bIns="48320" rtlCol="0" anchor="b"/>
          <a:lstStyle>
            <a:lvl1pPr algn="r">
              <a:defRPr sz="1200"/>
            </a:lvl1pPr>
          </a:lstStyle>
          <a:p>
            <a:fld id="{CAE01CBB-015A-410D-9668-32D191921140}" type="slidenum">
              <a:rPr lang="en-US" smtClean="0"/>
              <a:t>‹#›</a:t>
            </a:fld>
            <a:endParaRPr lang="en-US"/>
          </a:p>
        </p:txBody>
      </p:sp>
    </p:spTree>
    <p:extLst>
      <p:ext uri="{BB962C8B-B14F-4D97-AF65-F5344CB8AC3E}">
        <p14:creationId xmlns:p14="http://schemas.microsoft.com/office/powerpoint/2010/main" val="3398578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AE01CBB-015A-410D-9668-32D191921140}"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17991589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5E7D67-774C-2922-60A2-9A8F7D2B2C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D53E19-D9D9-7C5C-B020-0EF8F54AA9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479116-407F-A3C5-70FE-70DBB892CC3F}"/>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51295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83503-C84A-7891-DB18-4FFE0ADFFA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339F6B-2FD3-B954-8C90-69320CF6E9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DD6F68-7336-530C-AB5C-B97204E6E1D2}"/>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533321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8C16D-DD79-3361-B2DD-73D28961F8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C1003B-7911-53FF-6D21-37ADC32D2D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316BD2-6983-59D7-AF0B-2C83006EF7E1}"/>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7312260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2FAE22-CD1D-E075-3E65-FDA3113745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69197C-7403-B768-1087-8F731D381C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0D8DB6-AC2F-D92A-5A8D-4156C06378D5}"/>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862045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ADFAF2-FC0B-A8C3-75A7-3E13030E52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B9421D-A89A-076E-DED2-97B4B87917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2C6AB1-6415-7900-0FB2-7F199FD8503E}"/>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40242814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EC193-096E-8A82-30BA-16A32FE123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63125E-61E7-A79D-162E-215623CBCD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76B99E-D057-44BA-A634-32A527C4310E}"/>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8100416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65C5CB-3439-9993-EFAB-56FCD5ABDA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F2D452-696F-0CB7-03BE-14ADD24C23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764E03-B9A1-B468-9CED-04CCED57D59E}"/>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4432398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FA1C9F-2E5B-F184-0701-CCEF6C967E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646248-F9AC-01BA-F7B6-C75AE3D061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736FAE-F8DC-DDF6-83BB-8578D5E57DF7}"/>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300835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C23D1B-D1F7-F8C4-F204-B29B4E664A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744DBC-EC08-61A2-F385-E8FBF6D3E2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5F9A29-B222-1829-1414-3C107977DCB7}"/>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6493198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3E4589-9E19-73B7-DFE2-45DDD64319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6C8645-01F4-AF09-4647-90063D9121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7D153F-B8E9-F220-6DDA-D104162ADA14}"/>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1071114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B08BEE-F914-16AE-F648-CBC4E011A8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272CEF-7D43-6A4C-2189-DA1A20D12C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BD7234-A16F-B79E-DF9B-530525E0256C}"/>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749397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AB67E2-3236-8A9F-CEE0-09A14D3BEC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4A80B0-2A08-BDEF-D677-95893220C3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920E41-1B57-18D5-BD16-CFDB2E1B9F72}"/>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42412514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4850D9-7A0C-DCB6-B9C2-51DCDFD250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6805D5-4EEB-401C-F9C2-1582C00E31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62E8DC-9BCE-6DEE-BA3E-A82D8C16D996}"/>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319932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364311-9F40-33DE-89B2-391D74D1CE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83625F-CB5C-6913-04DE-0623A8EE5E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CAD420-161F-9C4F-2312-108943B693C0}"/>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7482140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5C04A1-3BF8-11B9-2525-78DF95285F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5F1C19-D371-10FF-3042-207C5FFC48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A2FA92-ACC5-DAEF-FA00-AFDEF719CE67}"/>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9149900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547893-01DE-F875-15A2-122DFC474B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906D32-5C93-DFB0-8563-820E8A1264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D0AD3B-6106-42BE-3660-3319D36146C0}"/>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095182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25B61-FA5E-7772-DFEC-01E1BCAE55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090709-7E14-EC8F-ADA8-0687EBFF56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C69878-F040-9260-7EF2-483ABB234C6F}"/>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3460984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CF39C4-F3E6-030C-D999-D71BEB385A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D9BEE1-8341-7D7F-4216-281964EBF0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DC1910-8549-DDA3-16D5-4986564C37C5}"/>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9232563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A1C287-676C-BC20-3DF6-BC7EA3CEC0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186437-4BAF-AC0E-52A9-2ADEE81C12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7C86E4-2A71-5384-C755-8A1DFC95A675}"/>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8328679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24851-E381-5C91-761E-65570452FB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1C87C1-2191-D544-6DE3-C116936A2A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D76D8C-F228-F400-6E64-C02FA04F2E48}"/>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2270849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DFD284-0B32-82D6-F79D-F73E0ADAD5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323B0C-5F64-79DD-8B39-F77271E587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3DC8AF-3051-D42F-B160-89EC47645952}"/>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2036019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6DE0F7-B6BD-F3E9-7815-BA3132D116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E2C00F-D558-9F2A-B92E-E03FF953F6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11D0B2-8279-E7A1-C426-05DDE24DC5C6}"/>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8020091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8CA365-9FCB-BE06-0D42-364BCC2CEA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7648AC-CE5B-E746-4819-AA50FCEA03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D6329E-9BFC-45E3-4B57-3F54446A4804}"/>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4184808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D5276-1774-E84C-5BBB-F8E9BA6688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3155F8-BDD0-A13F-BBC7-0D5E6EC99C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1E3EBF-CC94-8082-A262-19E525FE0B5B}"/>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8867723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CC8782-2E7C-0703-53E6-BC16D6DC8F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1ABBE9-CE9B-66C6-F08C-A06C44DD5C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C04213-73C9-E24F-E928-3054B8E62C8D}"/>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3340925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277FF7-3896-9654-4018-BA06B654AE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9F9363-266E-57C7-3691-993C840DB1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90AC9F-8C6E-BBBA-87DF-4335F44815C6}"/>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2737744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E01CBB-015A-410D-9668-32D191921140}" type="slidenum">
              <a:rPr lang="en-US" smtClean="0"/>
              <a:t>30</a:t>
            </a:fld>
            <a:endParaRPr lang="en-US"/>
          </a:p>
        </p:txBody>
      </p:sp>
    </p:spTree>
    <p:extLst>
      <p:ext uri="{BB962C8B-B14F-4D97-AF65-F5344CB8AC3E}">
        <p14:creationId xmlns:p14="http://schemas.microsoft.com/office/powerpoint/2010/main" val="35866708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ORCID ID linked to </a:t>
            </a:r>
            <a:r>
              <a:rPr lang="en-US" dirty="0" err="1"/>
              <a:t>Sciencv</a:t>
            </a:r>
            <a:r>
              <a:rPr lang="en-US" dirty="0"/>
              <a:t> form – AND linked to era Commons Profile</a:t>
            </a:r>
          </a:p>
        </p:txBody>
      </p:sp>
      <p:sp>
        <p:nvSpPr>
          <p:cNvPr id="4" name="Slide Number Placeholder 3"/>
          <p:cNvSpPr>
            <a:spLocks noGrp="1"/>
          </p:cNvSpPr>
          <p:nvPr>
            <p:ph type="sldNum" sz="quarter" idx="5"/>
          </p:nvPr>
        </p:nvSpPr>
        <p:spPr/>
        <p:txBody>
          <a:bodyPr/>
          <a:lstStyle/>
          <a:p>
            <a:fld id="{CAE01CBB-015A-410D-9668-32D191921140}" type="slidenum">
              <a:rPr lang="en-US" smtClean="0"/>
              <a:t>32</a:t>
            </a:fld>
            <a:endParaRPr lang="en-US"/>
          </a:p>
        </p:txBody>
      </p:sp>
    </p:spTree>
    <p:extLst>
      <p:ext uri="{BB962C8B-B14F-4D97-AF65-F5344CB8AC3E}">
        <p14:creationId xmlns:p14="http://schemas.microsoft.com/office/powerpoint/2010/main" val="12933221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3" descr="Cover_bkg_Acronym.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hasCustomPrompt="1"/>
          </p:nvPr>
        </p:nvSpPr>
        <p:spPr>
          <a:xfrm>
            <a:off x="916720" y="2355139"/>
            <a:ext cx="6480951" cy="1470025"/>
          </a:xfrm>
        </p:spPr>
        <p:txBody>
          <a:bodyPr anchor="b">
            <a:noAutofit/>
          </a:bodyPr>
          <a:lstStyle>
            <a:lvl1pPr algn="l">
              <a:lnSpc>
                <a:spcPct val="80000"/>
              </a:lnSpc>
              <a:defRPr sz="8000" b="1" i="0" baseline="0">
                <a:solidFill>
                  <a:schemeClr val="bg1"/>
                </a:solidFill>
                <a:latin typeface="Arial-BoldMT"/>
                <a:cs typeface="Arial-BoldMT"/>
              </a:defRPr>
            </a:lvl1pPr>
          </a:lstStyle>
          <a:p>
            <a:r>
              <a:rPr lang="en-US" dirty="0"/>
              <a:t>Headline</a:t>
            </a:r>
          </a:p>
        </p:txBody>
      </p:sp>
      <p:sp>
        <p:nvSpPr>
          <p:cNvPr id="3" name="Subtitle 2"/>
          <p:cNvSpPr>
            <a:spLocks noGrp="1"/>
          </p:cNvSpPr>
          <p:nvPr>
            <p:ph type="subTitle" idx="1" hasCustomPrompt="1"/>
          </p:nvPr>
        </p:nvSpPr>
        <p:spPr>
          <a:xfrm>
            <a:off x="916720" y="3723369"/>
            <a:ext cx="6400800" cy="688511"/>
          </a:xfrm>
        </p:spPr>
        <p:txBody>
          <a:bodyPr>
            <a:normAutofit/>
          </a:bodyPr>
          <a:lstStyle>
            <a:lvl1pPr marL="0" indent="0" algn="l">
              <a:buNone/>
              <a:defRPr sz="2000" b="1" i="0" baseline="0">
                <a:solidFill>
                  <a:srgbClr val="FDB713"/>
                </a:solidFill>
                <a:latin typeface="Arial-BoldMT"/>
                <a:cs typeface="Arial-BoldM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Subhead</a:t>
            </a:r>
          </a:p>
        </p:txBody>
      </p:sp>
    </p:spTree>
    <p:extLst>
      <p:ext uri="{BB962C8B-B14F-4D97-AF65-F5344CB8AC3E}">
        <p14:creationId xmlns:p14="http://schemas.microsoft.com/office/powerpoint/2010/main" val="1008552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tIns="0" bIns="0"/>
          <a:lstStyle>
            <a:lvl1pPr>
              <a:defRPr>
                <a:solidFill>
                  <a:srgbClr val="303B42"/>
                </a:solidFill>
              </a:defRPr>
            </a:lvl1pPr>
          </a:lstStyle>
          <a:p>
            <a:r>
              <a:rPr lang="en-US" dirty="0"/>
              <a:t>Click to edit Master title style</a:t>
            </a:r>
          </a:p>
        </p:txBody>
      </p:sp>
      <p:sp>
        <p:nvSpPr>
          <p:cNvPr id="3" name="Content Placeholder 2"/>
          <p:cNvSpPr>
            <a:spLocks noGrp="1"/>
          </p:cNvSpPr>
          <p:nvPr>
            <p:ph idx="1"/>
          </p:nvPr>
        </p:nvSpPr>
        <p:spPr/>
        <p:txBody>
          <a:bodyPr/>
          <a:lstStyle>
            <a:lvl1pPr>
              <a:lnSpc>
                <a:spcPct val="90000"/>
              </a:lnSpc>
              <a:defRPr/>
            </a:lvl1pPr>
            <a:lvl2pPr>
              <a:lnSpc>
                <a:spcPct val="90000"/>
              </a:lnSpc>
              <a:defRPr sz="2000">
                <a:latin typeface="Arial"/>
                <a:cs typeface="Arial"/>
              </a:defRPr>
            </a:lvl2pPr>
            <a:lvl3pPr>
              <a:lnSpc>
                <a:spcPct val="90000"/>
              </a:lnSpc>
              <a:defRPr/>
            </a:lvl3pPr>
            <a:lvl4pPr>
              <a:lnSpc>
                <a:spcPct val="90000"/>
              </a:lnSpc>
              <a:defRPr/>
            </a:lvl4pPr>
            <a:lvl5pPr>
              <a:lnSpc>
                <a:spcPct val="9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7"/>
          <p:cNvSpPr>
            <a:spLocks noGrp="1"/>
          </p:cNvSpPr>
          <p:nvPr>
            <p:ph sz="quarter" idx="10"/>
          </p:nvPr>
        </p:nvSpPr>
        <p:spPr>
          <a:xfrm>
            <a:off x="956667" y="2282646"/>
            <a:ext cx="7282213" cy="457200"/>
          </a:xfrm>
        </p:spPr>
        <p:txBody>
          <a:bodyPr tIns="0" bIns="0" anchor="t"/>
          <a:lstStyle>
            <a:lvl1pPr>
              <a:defRPr b="1">
                <a:solidFill>
                  <a:srgbClr val="A2B526"/>
                </a:solidFill>
              </a:defRPr>
            </a:lvl1pPr>
          </a:lstStyle>
          <a:p>
            <a:pPr lvl="0"/>
            <a:r>
              <a:rPr lang="en-US" dirty="0"/>
              <a:t>Click to edit Master text styles</a:t>
            </a:r>
          </a:p>
        </p:txBody>
      </p:sp>
    </p:spTree>
    <p:extLst>
      <p:ext uri="{BB962C8B-B14F-4D97-AF65-F5344CB8AC3E}">
        <p14:creationId xmlns:p14="http://schemas.microsoft.com/office/powerpoint/2010/main" val="2033275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56439" y="337118"/>
            <a:ext cx="7514754" cy="1945529"/>
          </a:xfrm>
        </p:spPr>
        <p:txBody>
          <a:bodyPr tIns="0" bIns="0" anchor="b"/>
          <a:lstStyle>
            <a:lvl1pPr algn="l">
              <a:defRPr sz="6500" b="1" cap="none"/>
            </a:lvl1pPr>
          </a:lstStyle>
          <a:p>
            <a:r>
              <a:rPr lang="en-US" dirty="0"/>
              <a:t>Click to edit Master title style</a:t>
            </a:r>
          </a:p>
        </p:txBody>
      </p:sp>
      <p:sp>
        <p:nvSpPr>
          <p:cNvPr id="3" name="Text Placeholder 2"/>
          <p:cNvSpPr>
            <a:spLocks noGrp="1"/>
          </p:cNvSpPr>
          <p:nvPr>
            <p:ph type="body" idx="1"/>
          </p:nvPr>
        </p:nvSpPr>
        <p:spPr>
          <a:xfrm>
            <a:off x="956439" y="2818245"/>
            <a:ext cx="7188982" cy="3118100"/>
          </a:xfrm>
        </p:spPr>
        <p:txBody>
          <a:bodyPr anchor="t"/>
          <a:lstStyle>
            <a:lvl1pPr marL="0" indent="0">
              <a:buNone/>
              <a:defRPr sz="2000" b="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956439" y="5936345"/>
            <a:ext cx="1293548" cy="365125"/>
          </a:xfrm>
          <a:prstGeom prst="rect">
            <a:avLst/>
          </a:prstGeom>
        </p:spPr>
        <p:txBody>
          <a:bodyPr/>
          <a:lstStyle>
            <a:lvl1pPr>
              <a:defRPr>
                <a:solidFill>
                  <a:srgbClr val="989EA3"/>
                </a:solidFill>
              </a:defRPr>
            </a:lvl1pPr>
          </a:lstStyle>
          <a:p>
            <a:fld id="{A3F11EEC-60B6-DF4B-A821-B910872C5F64}" type="datetimeFigureOut">
              <a:rPr lang="en-US" smtClean="0"/>
              <a:pPr/>
              <a:t>8/31/2026</a:t>
            </a:fld>
            <a:endParaRPr lang="en-US" dirty="0"/>
          </a:p>
        </p:txBody>
      </p:sp>
      <p:sp>
        <p:nvSpPr>
          <p:cNvPr id="5" name="Footer Placeholder 4"/>
          <p:cNvSpPr>
            <a:spLocks noGrp="1"/>
          </p:cNvSpPr>
          <p:nvPr>
            <p:ph type="ftr" sz="quarter" idx="11"/>
          </p:nvPr>
        </p:nvSpPr>
        <p:spPr>
          <a:xfrm>
            <a:off x="2265667" y="5936345"/>
            <a:ext cx="4617566" cy="365125"/>
          </a:xfrm>
          <a:prstGeom prst="rect">
            <a:avLst/>
          </a:prstGeom>
        </p:spPr>
        <p:txBody>
          <a:bodyPr/>
          <a:lstStyle>
            <a:lvl1pPr algn="ctr">
              <a:defRPr>
                <a:solidFill>
                  <a:srgbClr val="989EA3"/>
                </a:solidFill>
              </a:defRPr>
            </a:lvl1pPr>
          </a:lstStyle>
          <a:p>
            <a:endParaRPr lang="en-US" dirty="0"/>
          </a:p>
        </p:txBody>
      </p:sp>
      <p:sp>
        <p:nvSpPr>
          <p:cNvPr id="6" name="Slide Number Placeholder 5"/>
          <p:cNvSpPr>
            <a:spLocks noGrp="1"/>
          </p:cNvSpPr>
          <p:nvPr>
            <p:ph type="sldNum" sz="quarter" idx="12"/>
          </p:nvPr>
        </p:nvSpPr>
        <p:spPr>
          <a:xfrm>
            <a:off x="6883234" y="5936345"/>
            <a:ext cx="1262187" cy="365125"/>
          </a:xfrm>
          <a:prstGeom prst="rect">
            <a:avLst/>
          </a:prstGeom>
        </p:spPr>
        <p:txBody>
          <a:bodyPr/>
          <a:lstStyle>
            <a:lvl1pPr algn="r">
              <a:defRPr>
                <a:solidFill>
                  <a:srgbClr val="989EA3"/>
                </a:solidFill>
              </a:defRPr>
            </a:lvl1pPr>
          </a:lstStyle>
          <a:p>
            <a:fld id="{C2F1CAA2-7C6D-8F48-BAEE-2DAFD071A580}" type="slidenum">
              <a:rPr lang="en-US" smtClean="0"/>
              <a:pPr/>
              <a:t>‹#›</a:t>
            </a:fld>
            <a:endParaRPr lang="en-US" dirty="0"/>
          </a:p>
        </p:txBody>
      </p:sp>
      <p:sp>
        <p:nvSpPr>
          <p:cNvPr id="7" name="Content Placeholder 7"/>
          <p:cNvSpPr>
            <a:spLocks noGrp="1"/>
          </p:cNvSpPr>
          <p:nvPr>
            <p:ph sz="quarter" idx="13"/>
          </p:nvPr>
        </p:nvSpPr>
        <p:spPr>
          <a:xfrm>
            <a:off x="956440" y="2282646"/>
            <a:ext cx="7188982" cy="457200"/>
          </a:xfrm>
        </p:spPr>
        <p:txBody>
          <a:bodyPr tIns="0" bIns="0" anchor="t"/>
          <a:lstStyle>
            <a:lvl1pPr>
              <a:defRPr b="1">
                <a:solidFill>
                  <a:srgbClr val="A2B526"/>
                </a:solidFill>
              </a:defRPr>
            </a:lvl1pPr>
          </a:lstStyle>
          <a:p>
            <a:pPr lvl="0"/>
            <a:r>
              <a:rPr lang="en-US" dirty="0"/>
              <a:t>Click to edit Master text styles</a:t>
            </a:r>
          </a:p>
        </p:txBody>
      </p:sp>
    </p:spTree>
    <p:extLst>
      <p:ext uri="{BB962C8B-B14F-4D97-AF65-F5344CB8AC3E}">
        <p14:creationId xmlns:p14="http://schemas.microsoft.com/office/powerpoint/2010/main" val="867386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tIns="0" bIns="0"/>
          <a:lstStyle/>
          <a:p>
            <a:r>
              <a:rPr lang="en-US" dirty="0"/>
              <a:t>Click to edit Master title style</a:t>
            </a:r>
          </a:p>
        </p:txBody>
      </p:sp>
      <p:sp>
        <p:nvSpPr>
          <p:cNvPr id="3" name="Text Placeholder 2"/>
          <p:cNvSpPr>
            <a:spLocks noGrp="1"/>
          </p:cNvSpPr>
          <p:nvPr>
            <p:ph type="body" idx="1"/>
          </p:nvPr>
        </p:nvSpPr>
        <p:spPr>
          <a:xfrm>
            <a:off x="956439" y="2818245"/>
            <a:ext cx="3465137" cy="3118100"/>
          </a:xfrm>
        </p:spPr>
        <p:txBody>
          <a:bodyPr anchor="t"/>
          <a:lstStyle>
            <a:lvl1pPr marL="0" indent="0">
              <a:buNone/>
              <a:defRPr sz="2000" b="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Content Placeholder 7"/>
          <p:cNvSpPr>
            <a:spLocks noGrp="1"/>
          </p:cNvSpPr>
          <p:nvPr>
            <p:ph sz="quarter" idx="13"/>
          </p:nvPr>
        </p:nvSpPr>
        <p:spPr>
          <a:xfrm>
            <a:off x="956440" y="2282646"/>
            <a:ext cx="7188982" cy="457200"/>
          </a:xfrm>
        </p:spPr>
        <p:txBody>
          <a:bodyPr tIns="0" bIns="0" anchor="t"/>
          <a:lstStyle>
            <a:lvl1pPr>
              <a:defRPr b="1">
                <a:solidFill>
                  <a:srgbClr val="A2B526"/>
                </a:solidFill>
              </a:defRPr>
            </a:lvl1pPr>
          </a:lstStyle>
          <a:p>
            <a:pPr lvl="0"/>
            <a:r>
              <a:rPr lang="en-US" dirty="0"/>
              <a:t>Click to edit Master text styles</a:t>
            </a:r>
          </a:p>
        </p:txBody>
      </p:sp>
      <p:sp>
        <p:nvSpPr>
          <p:cNvPr id="5" name="Text Placeholder 2"/>
          <p:cNvSpPr>
            <a:spLocks noGrp="1"/>
          </p:cNvSpPr>
          <p:nvPr>
            <p:ph type="body" idx="14"/>
          </p:nvPr>
        </p:nvSpPr>
        <p:spPr>
          <a:xfrm>
            <a:off x="4679846" y="2825387"/>
            <a:ext cx="3465576" cy="3118100"/>
          </a:xfrm>
        </p:spPr>
        <p:txBody>
          <a:bodyPr anchor="t"/>
          <a:lstStyle>
            <a:lvl1pPr marL="0" indent="0">
              <a:buNone/>
              <a:defRPr sz="2000" b="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18503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956439" y="2818245"/>
            <a:ext cx="3465137" cy="2959801"/>
          </a:xfrm>
        </p:spPr>
        <p:txBody>
          <a:bodyPr anchor="t"/>
          <a:lstStyle>
            <a:lvl1pPr marL="0" indent="0">
              <a:buNone/>
              <a:defRPr sz="2000" b="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Content Placeholder 7"/>
          <p:cNvSpPr>
            <a:spLocks noGrp="1"/>
          </p:cNvSpPr>
          <p:nvPr>
            <p:ph sz="quarter" idx="13"/>
          </p:nvPr>
        </p:nvSpPr>
        <p:spPr>
          <a:xfrm>
            <a:off x="956440" y="2282646"/>
            <a:ext cx="7188982" cy="457200"/>
          </a:xfrm>
        </p:spPr>
        <p:txBody>
          <a:bodyPr tIns="0" bIns="0" anchor="t"/>
          <a:lstStyle>
            <a:lvl1pPr>
              <a:defRPr b="1">
                <a:solidFill>
                  <a:srgbClr val="A2B526"/>
                </a:solidFill>
              </a:defRPr>
            </a:lvl1pPr>
          </a:lstStyle>
          <a:p>
            <a:pPr lvl="0"/>
            <a:r>
              <a:rPr lang="en-US" dirty="0"/>
              <a:t>Click to edit Master text styles</a:t>
            </a:r>
          </a:p>
        </p:txBody>
      </p:sp>
      <p:sp>
        <p:nvSpPr>
          <p:cNvPr id="5" name="Text Placeholder 2"/>
          <p:cNvSpPr>
            <a:spLocks noGrp="1"/>
          </p:cNvSpPr>
          <p:nvPr>
            <p:ph type="body" idx="14"/>
          </p:nvPr>
        </p:nvSpPr>
        <p:spPr>
          <a:xfrm>
            <a:off x="4679846" y="2825387"/>
            <a:ext cx="3465576" cy="2952659"/>
          </a:xfrm>
        </p:spPr>
        <p:txBody>
          <a:bodyPr anchor="t"/>
          <a:lstStyle>
            <a:lvl1pPr marL="0" indent="0">
              <a:buNone/>
              <a:defRPr sz="2000" b="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6" name="Date Placeholder 3"/>
          <p:cNvSpPr>
            <a:spLocks noGrp="1"/>
          </p:cNvSpPr>
          <p:nvPr>
            <p:ph type="dt" sz="half" idx="10"/>
          </p:nvPr>
        </p:nvSpPr>
        <p:spPr>
          <a:xfrm>
            <a:off x="956439" y="5936345"/>
            <a:ext cx="1293548" cy="365125"/>
          </a:xfrm>
          <a:prstGeom prst="rect">
            <a:avLst/>
          </a:prstGeom>
        </p:spPr>
        <p:txBody>
          <a:bodyPr/>
          <a:lstStyle>
            <a:lvl1pPr>
              <a:defRPr>
                <a:solidFill>
                  <a:srgbClr val="989EA3"/>
                </a:solidFill>
              </a:defRPr>
            </a:lvl1pPr>
          </a:lstStyle>
          <a:p>
            <a:fld id="{A3F11EEC-60B6-DF4B-A821-B910872C5F64}" type="datetimeFigureOut">
              <a:rPr lang="en-US" smtClean="0"/>
              <a:pPr/>
              <a:t>8/31/2026</a:t>
            </a:fld>
            <a:endParaRPr lang="en-US" dirty="0"/>
          </a:p>
        </p:txBody>
      </p:sp>
      <p:sp>
        <p:nvSpPr>
          <p:cNvPr id="7" name="Footer Placeholder 4"/>
          <p:cNvSpPr>
            <a:spLocks noGrp="1"/>
          </p:cNvSpPr>
          <p:nvPr>
            <p:ph type="ftr" sz="quarter" idx="11"/>
          </p:nvPr>
        </p:nvSpPr>
        <p:spPr>
          <a:xfrm>
            <a:off x="2265667" y="5936345"/>
            <a:ext cx="4617566" cy="365125"/>
          </a:xfrm>
          <a:prstGeom prst="rect">
            <a:avLst/>
          </a:prstGeom>
        </p:spPr>
        <p:txBody>
          <a:bodyPr/>
          <a:lstStyle>
            <a:lvl1pPr algn="ctr">
              <a:defRPr>
                <a:solidFill>
                  <a:srgbClr val="989EA3"/>
                </a:solidFill>
              </a:defRPr>
            </a:lvl1pPr>
          </a:lstStyle>
          <a:p>
            <a:endParaRPr lang="en-US" dirty="0"/>
          </a:p>
        </p:txBody>
      </p:sp>
      <p:sp>
        <p:nvSpPr>
          <p:cNvPr id="8" name="Slide Number Placeholder 5"/>
          <p:cNvSpPr>
            <a:spLocks noGrp="1"/>
          </p:cNvSpPr>
          <p:nvPr>
            <p:ph type="sldNum" sz="quarter" idx="12"/>
          </p:nvPr>
        </p:nvSpPr>
        <p:spPr>
          <a:xfrm>
            <a:off x="6883234" y="5936345"/>
            <a:ext cx="1262187" cy="365125"/>
          </a:xfrm>
          <a:prstGeom prst="rect">
            <a:avLst/>
          </a:prstGeom>
        </p:spPr>
        <p:txBody>
          <a:bodyPr/>
          <a:lstStyle>
            <a:lvl1pPr algn="r">
              <a:defRPr>
                <a:solidFill>
                  <a:srgbClr val="989EA3"/>
                </a:solidFill>
              </a:defRPr>
            </a:lvl1pPr>
          </a:lstStyle>
          <a:p>
            <a:fld id="{C2F1CAA2-7C6D-8F48-BAEE-2DAFD071A580}" type="slidenum">
              <a:rPr lang="en-US" smtClean="0"/>
              <a:pPr/>
              <a:t>‹#›</a:t>
            </a:fld>
            <a:endParaRPr lang="en-US" dirty="0"/>
          </a:p>
        </p:txBody>
      </p:sp>
    </p:spTree>
    <p:extLst>
      <p:ext uri="{BB962C8B-B14F-4D97-AF65-F5344CB8AC3E}">
        <p14:creationId xmlns:p14="http://schemas.microsoft.com/office/powerpoint/2010/main" val="3390570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3" name="Picture 2" descr="Closing_bkg.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76191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Content_bkg.jpg"/>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956666" y="395831"/>
            <a:ext cx="7606427" cy="1888451"/>
          </a:xfrm>
          <a:prstGeom prst="rect">
            <a:avLst/>
          </a:prstGeom>
        </p:spPr>
        <p:txBody>
          <a:bodyPr vert="horz" lIns="91440" tIns="0" rIns="91440" bIns="0" rtlCol="0" anchor="b">
            <a:noAutofit/>
          </a:bodyPr>
          <a:lstStyle/>
          <a:p>
            <a:r>
              <a:rPr lang="en-US" dirty="0"/>
              <a:t>Headline</a:t>
            </a:r>
          </a:p>
        </p:txBody>
      </p:sp>
      <p:sp>
        <p:nvSpPr>
          <p:cNvPr id="3" name="Text Placeholder 2"/>
          <p:cNvSpPr>
            <a:spLocks noGrp="1"/>
          </p:cNvSpPr>
          <p:nvPr>
            <p:ph type="body" idx="1"/>
          </p:nvPr>
        </p:nvSpPr>
        <p:spPr>
          <a:xfrm>
            <a:off x="956667" y="2815390"/>
            <a:ext cx="7282212" cy="3756548"/>
          </a:xfrm>
          <a:prstGeom prst="rect">
            <a:avLst/>
          </a:prstGeom>
        </p:spPr>
        <p:txBody>
          <a:bodyPr vert="horz" lIns="91440" tIns="45720" rIns="91440" bIns="45720" rtlCol="0">
            <a:normAutofit/>
          </a:bodyPr>
          <a:lstStyle/>
          <a:p>
            <a:pPr lvl="0"/>
            <a:r>
              <a:rPr lang="en-US" dirty="0"/>
              <a:t>Content</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9190596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8" r:id="rId4"/>
    <p:sldLayoutId id="2147483729" r:id="rId5"/>
    <p:sldLayoutId id="2147483727" r:id="rId6"/>
  </p:sldLayoutIdLst>
  <p:txStyles>
    <p:titleStyle>
      <a:lvl1pPr algn="l" defTabSz="457200" rtl="0" eaLnBrk="1" latinLnBrk="0" hangingPunct="1">
        <a:lnSpc>
          <a:spcPct val="90000"/>
        </a:lnSpc>
        <a:spcBef>
          <a:spcPct val="0"/>
        </a:spcBef>
        <a:buNone/>
        <a:defRPr sz="6500" b="1" i="0" kern="1200" baseline="0">
          <a:solidFill>
            <a:srgbClr val="303B42"/>
          </a:solidFill>
          <a:latin typeface="Arial"/>
          <a:ea typeface="+mj-ea"/>
          <a:cs typeface="Arial"/>
        </a:defRPr>
      </a:lvl1pPr>
    </p:titleStyle>
    <p:bodyStyle>
      <a:lvl1pPr marL="0" indent="0" algn="l" defTabSz="457200" rtl="0" eaLnBrk="1" latinLnBrk="0" hangingPunct="1">
        <a:lnSpc>
          <a:spcPct val="90000"/>
        </a:lnSpc>
        <a:spcBef>
          <a:spcPct val="20000"/>
        </a:spcBef>
        <a:buFontTx/>
        <a:buNone/>
        <a:defRPr sz="2000" kern="1200">
          <a:solidFill>
            <a:schemeClr val="tx1"/>
          </a:solidFill>
          <a:latin typeface="Arial"/>
          <a:ea typeface="+mn-ea"/>
          <a:cs typeface="Arial"/>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lnSpc>
          <a:spcPct val="90000"/>
        </a:lnSpc>
        <a:spcBef>
          <a:spcPct val="20000"/>
        </a:spcBef>
        <a:buFont typeface="Arial"/>
        <a:buChar char="•"/>
        <a:defRPr sz="2000" kern="1200">
          <a:solidFill>
            <a:schemeClr val="tx1"/>
          </a:solidFill>
          <a:latin typeface="Arial"/>
          <a:ea typeface="+mn-ea"/>
          <a:cs typeface="Arial"/>
        </a:defRPr>
      </a:lvl3pPr>
      <a:lvl4pPr marL="1600200" indent="-228600" algn="l" defTabSz="457200" rtl="0" eaLnBrk="1" latinLnBrk="0" hangingPunct="1">
        <a:lnSpc>
          <a:spcPct val="90000"/>
        </a:lnSpc>
        <a:spcBef>
          <a:spcPct val="20000"/>
        </a:spcBef>
        <a:buFont typeface="Arial"/>
        <a:buChar char="–"/>
        <a:defRPr sz="2000" kern="1200">
          <a:solidFill>
            <a:schemeClr val="tx1"/>
          </a:solidFill>
          <a:latin typeface="Arial"/>
          <a:ea typeface="+mn-ea"/>
          <a:cs typeface="Arial"/>
        </a:defRPr>
      </a:lvl4pPr>
      <a:lvl5pPr marL="2057400" indent="-228600" algn="l" defTabSz="457200" rtl="0" eaLnBrk="1" latinLnBrk="0" hangingPunct="1">
        <a:lnSpc>
          <a:spcPct val="90000"/>
        </a:lnSpc>
        <a:spcBef>
          <a:spcPct val="20000"/>
        </a:spcBef>
        <a:buFont typeface="Arial"/>
        <a:buChar char="»"/>
        <a:defRPr sz="20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fdpclearinghouse.org/"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guides.unmc.edu/books/sponsored-programs-administration-guidebook/page/institutional-information" TargetMode="External"/><Relationship Id="rId7" Type="http://schemas.openxmlformats.org/officeDocument/2006/relationships/hyperlink" Target="https://nebraska.edu/offices/enterprise-data-solutions/data-reports/factbook/staff/"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nebraska.edu/offices/business-finance/accounting-finance" TargetMode="External"/><Relationship Id="rId5" Type="http://schemas.openxmlformats.org/officeDocument/2006/relationships/hyperlink" Target="https://fdpclearinghouse.org/organizations/279" TargetMode="External"/><Relationship Id="rId4" Type="http://schemas.openxmlformats.org/officeDocument/2006/relationships/hyperlink" Target="https://unmcspa.zendesk.com/hc/en-us/articles/1500002498481--Institutional-Information-Frequently-Requested-by-Sponsors"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nebraska.edu/offices/business-finance/accounting-finance#docaccess-2ce2e8a489a1d70596ae435fa0a15296"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nam12.safelinks.protection.outlook.com/?url=https%3A%2F%2Funmc.instructure.com%2Fenroll%2FXBFEN6&amp;data=05%7C02%7Cbdecarolis%40unmc.edu%7C3117b97da4da4151030f08deb84d11bb%7C84a28940b46441c3ba3bb4fa6665bc05%7C0%7C0%7C639150838302649012%7CUnknown%7CTWFpbGZsb3d8eyJFbXB0eU1hcGkiOnRydWUsIlYiOiIwLjAuMDAwMCIsIlAiOiJXaW4zMiIsIkFOIjoiTWFpbCIsIldUIjoyfQ%3D%3D%7C0%7C%7C%7C&amp;sdata=KENGm8kmuwGcfEJlfXxdN2mPGbz%2FII7uAXf2w4YTogs%3D&amp;reserved=0"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grants.nih.gov/grants/guide/notice-files/NOT-OD-26-079.html" TargetMode="Externa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2800" dirty="0"/>
              <a:t>Sponsored Programs Administration</a:t>
            </a:r>
            <a:br>
              <a:rPr lang="en-US" sz="2800" dirty="0"/>
            </a:br>
            <a:r>
              <a:rPr lang="en-US" sz="2800" dirty="0"/>
              <a:t>Buzz Session</a:t>
            </a:r>
            <a:br>
              <a:rPr lang="en-US" sz="2800" dirty="0"/>
            </a:br>
            <a:br>
              <a:rPr lang="en-US" sz="2800" b="0" dirty="0"/>
            </a:br>
            <a:endParaRPr lang="en-US" sz="2800" b="0" dirty="0"/>
          </a:p>
        </p:txBody>
      </p:sp>
      <p:sp>
        <p:nvSpPr>
          <p:cNvPr id="3" name="Subtitle 2"/>
          <p:cNvSpPr>
            <a:spLocks noGrp="1"/>
          </p:cNvSpPr>
          <p:nvPr>
            <p:ph type="subTitle" idx="1"/>
          </p:nvPr>
        </p:nvSpPr>
        <p:spPr>
          <a:xfrm>
            <a:off x="916719" y="3723369"/>
            <a:ext cx="7146625" cy="1299893"/>
          </a:xfrm>
        </p:spPr>
        <p:txBody>
          <a:bodyPr>
            <a:normAutofit/>
          </a:bodyPr>
          <a:lstStyle/>
          <a:p>
            <a:r>
              <a:rPr lang="en-US" sz="1800" dirty="0"/>
              <a:t>May 27, 2026</a:t>
            </a:r>
          </a:p>
          <a:p>
            <a:r>
              <a:rPr lang="en-US" sz="1800" b="0" dirty="0"/>
              <a:t>12:10 – 1:00 PM CT</a:t>
            </a:r>
          </a:p>
        </p:txBody>
      </p:sp>
    </p:spTree>
    <p:extLst>
      <p:ext uri="{BB962C8B-B14F-4D97-AF65-F5344CB8AC3E}">
        <p14:creationId xmlns:p14="http://schemas.microsoft.com/office/powerpoint/2010/main" val="40751745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F3CF09-2660-3FE4-4561-B9FC833DD10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21C2F29-E165-51CF-F94B-DB753A7F635B}"/>
              </a:ext>
            </a:extLst>
          </p:cNvPr>
          <p:cNvSpPr>
            <a:spLocks noGrp="1"/>
          </p:cNvSpPr>
          <p:nvPr>
            <p:ph idx="1"/>
          </p:nvPr>
        </p:nvSpPr>
        <p:spPr>
          <a:xfrm>
            <a:off x="712223" y="126510"/>
            <a:ext cx="8341241" cy="6618321"/>
          </a:xfrm>
        </p:spPr>
        <p:txBody>
          <a:bodyPr>
            <a:normAutofit/>
          </a:bodyPr>
          <a:lstStyle/>
          <a:p>
            <a:pPr>
              <a:lnSpc>
                <a:spcPct val="100000"/>
              </a:lnSpc>
              <a:spcBef>
                <a:spcPts val="600"/>
              </a:spcBef>
              <a:spcAft>
                <a:spcPts val="600"/>
              </a:spcAft>
            </a:pPr>
            <a:r>
              <a:rPr lang="en-US" sz="2800" b="1" dirty="0"/>
              <a:t>Agenda</a:t>
            </a:r>
            <a:endParaRPr lang="en-US" sz="2800" i="1" dirty="0"/>
          </a:p>
          <a:p>
            <a:pPr>
              <a:lnSpc>
                <a:spcPct val="100000"/>
              </a:lnSpc>
              <a:spcBef>
                <a:spcPts val="600"/>
              </a:spcBef>
              <a:spcAft>
                <a:spcPts val="600"/>
              </a:spcAft>
            </a:pPr>
            <a:endParaRPr lang="en-US" sz="2800" b="1" i="1" dirty="0"/>
          </a:p>
          <a:p>
            <a:pPr marL="342900" indent="-342900">
              <a:lnSpc>
                <a:spcPct val="100000"/>
              </a:lnSpc>
              <a:spcBef>
                <a:spcPts val="600"/>
              </a:spcBef>
              <a:spcAft>
                <a:spcPts val="600"/>
              </a:spcAft>
              <a:buFont typeface="Arial" panose="020B0604020202020204" pitchFamily="34" charset="0"/>
              <a:buChar char="•"/>
            </a:pPr>
            <a:r>
              <a:rPr lang="en-US" sz="2800" dirty="0"/>
              <a:t>Subproposals – Frequently requested information</a:t>
            </a:r>
          </a:p>
          <a:p>
            <a:pPr marL="342900" indent="-342900">
              <a:lnSpc>
                <a:spcPct val="100000"/>
              </a:lnSpc>
              <a:spcBef>
                <a:spcPts val="600"/>
              </a:spcBef>
              <a:spcAft>
                <a:spcPts val="600"/>
              </a:spcAft>
              <a:buFont typeface="Arial" panose="020B0604020202020204" pitchFamily="34" charset="0"/>
              <a:buChar char="•"/>
            </a:pPr>
            <a:r>
              <a:rPr lang="en-US" sz="2800" dirty="0"/>
              <a:t>Research Security Training</a:t>
            </a:r>
          </a:p>
          <a:p>
            <a:pPr marL="342900" indent="-342900">
              <a:lnSpc>
                <a:spcPct val="100000"/>
              </a:lnSpc>
              <a:spcBef>
                <a:spcPts val="600"/>
              </a:spcBef>
              <a:spcAft>
                <a:spcPts val="600"/>
              </a:spcAft>
              <a:buFont typeface="Arial" panose="020B0604020202020204" pitchFamily="34" charset="0"/>
              <a:buChar char="•"/>
            </a:pPr>
            <a:r>
              <a:rPr lang="en-US" sz="2800" dirty="0"/>
              <a:t>NIH Updates</a:t>
            </a:r>
          </a:p>
        </p:txBody>
      </p:sp>
    </p:spTree>
    <p:extLst>
      <p:ext uri="{BB962C8B-B14F-4D97-AF65-F5344CB8AC3E}">
        <p14:creationId xmlns:p14="http://schemas.microsoft.com/office/powerpoint/2010/main" val="24502186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88FEC7-F7B0-9AB4-F8EC-F77A16417FF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D234C9-AD7F-931D-8BD6-0C1B2AA06A38}"/>
              </a:ext>
            </a:extLst>
          </p:cNvPr>
          <p:cNvSpPr>
            <a:spLocks noGrp="1"/>
          </p:cNvSpPr>
          <p:nvPr>
            <p:ph idx="1"/>
          </p:nvPr>
        </p:nvSpPr>
        <p:spPr>
          <a:xfrm>
            <a:off x="712223" y="126510"/>
            <a:ext cx="8341241" cy="6618321"/>
          </a:xfrm>
        </p:spPr>
        <p:txBody>
          <a:bodyPr>
            <a:noAutofit/>
          </a:bodyPr>
          <a:lstStyle/>
          <a:p>
            <a:pPr>
              <a:lnSpc>
                <a:spcPct val="100000"/>
              </a:lnSpc>
              <a:spcBef>
                <a:spcPts val="0"/>
              </a:spcBef>
            </a:pPr>
            <a:r>
              <a:rPr lang="en-US" b="1" dirty="0"/>
              <a:t>Subrecipient Letter of Intent / Subrecipient Commitment Form</a:t>
            </a:r>
          </a:p>
          <a:p>
            <a:pPr>
              <a:lnSpc>
                <a:spcPct val="100000"/>
              </a:lnSpc>
              <a:spcBef>
                <a:spcPts val="0"/>
              </a:spcBef>
            </a:pPr>
            <a:endParaRPr lang="en-US" sz="2800" dirty="0"/>
          </a:p>
          <a:p>
            <a:pPr>
              <a:lnSpc>
                <a:spcPct val="100000"/>
              </a:lnSpc>
              <a:spcBef>
                <a:spcPts val="0"/>
              </a:spcBef>
            </a:pPr>
            <a:endParaRPr lang="en-US" sz="2800" dirty="0"/>
          </a:p>
          <a:p>
            <a:pPr>
              <a:lnSpc>
                <a:spcPct val="100000"/>
              </a:lnSpc>
              <a:spcBef>
                <a:spcPts val="0"/>
              </a:spcBef>
            </a:pPr>
            <a:endParaRPr lang="en-US" sz="2800" dirty="0"/>
          </a:p>
          <a:p>
            <a:pPr>
              <a:lnSpc>
                <a:spcPct val="100000"/>
              </a:lnSpc>
              <a:spcBef>
                <a:spcPts val="0"/>
              </a:spcBef>
            </a:pPr>
            <a:r>
              <a:rPr lang="en-US" sz="2800" dirty="0"/>
              <a:t>When another university (Pass-Through Entity) is applying for federal funding and proposes </a:t>
            </a:r>
            <a:r>
              <a:rPr lang="en-US" sz="2800" dirty="0" err="1"/>
              <a:t>subawarding</a:t>
            </a:r>
            <a:r>
              <a:rPr lang="en-US" sz="2800" dirty="0"/>
              <a:t> a portion of the funding to UNMC</a:t>
            </a:r>
          </a:p>
          <a:p>
            <a:pPr>
              <a:lnSpc>
                <a:spcPct val="100000"/>
              </a:lnSpc>
              <a:spcBef>
                <a:spcPts val="0"/>
              </a:spcBef>
            </a:pPr>
            <a:endParaRPr lang="en-US" sz="2800" dirty="0"/>
          </a:p>
          <a:p>
            <a:pPr algn="ctr">
              <a:lnSpc>
                <a:spcPct val="100000"/>
              </a:lnSpc>
              <a:spcBef>
                <a:spcPts val="0"/>
              </a:spcBef>
            </a:pPr>
            <a:r>
              <a:rPr lang="en-US" sz="2800" dirty="0"/>
              <a:t>For example: NIH $ </a:t>
            </a:r>
            <a:r>
              <a:rPr lang="en-US" sz="2800" dirty="0">
                <a:sym typeface="Wingdings" panose="05000000000000000000" pitchFamily="2" charset="2"/>
              </a:rPr>
              <a:t> PTE  UNMC</a:t>
            </a:r>
          </a:p>
        </p:txBody>
      </p:sp>
    </p:spTree>
    <p:extLst>
      <p:ext uri="{BB962C8B-B14F-4D97-AF65-F5344CB8AC3E}">
        <p14:creationId xmlns:p14="http://schemas.microsoft.com/office/powerpoint/2010/main" val="26352636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AF72F6-2226-B15E-10F1-370DD3B84E7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76B950-6AC8-E555-2072-1951A02F095A}"/>
              </a:ext>
            </a:extLst>
          </p:cNvPr>
          <p:cNvSpPr>
            <a:spLocks noGrp="1"/>
          </p:cNvSpPr>
          <p:nvPr>
            <p:ph idx="1"/>
          </p:nvPr>
        </p:nvSpPr>
        <p:spPr>
          <a:xfrm>
            <a:off x="712223" y="126510"/>
            <a:ext cx="8341241" cy="6618321"/>
          </a:xfrm>
        </p:spPr>
        <p:txBody>
          <a:bodyPr>
            <a:noAutofit/>
          </a:bodyPr>
          <a:lstStyle/>
          <a:p>
            <a:pPr>
              <a:lnSpc>
                <a:spcPct val="100000"/>
              </a:lnSpc>
              <a:spcBef>
                <a:spcPts val="0"/>
              </a:spcBef>
            </a:pPr>
            <a:r>
              <a:rPr lang="en-US" b="1" dirty="0"/>
              <a:t>Subrecipient Letter of Intent / Subrecipient Commitment Form</a:t>
            </a:r>
          </a:p>
          <a:p>
            <a:pPr>
              <a:lnSpc>
                <a:spcPct val="100000"/>
              </a:lnSpc>
              <a:spcBef>
                <a:spcPts val="0"/>
              </a:spcBef>
            </a:pPr>
            <a:endParaRPr lang="en-US" sz="2400" dirty="0"/>
          </a:p>
          <a:p>
            <a:pPr>
              <a:lnSpc>
                <a:spcPct val="100000"/>
              </a:lnSpc>
              <a:spcBef>
                <a:spcPts val="0"/>
              </a:spcBef>
            </a:pPr>
            <a:r>
              <a:rPr lang="en-US" sz="2400" dirty="0"/>
              <a:t>Reducing administrative burden</a:t>
            </a:r>
          </a:p>
          <a:p>
            <a:pPr marL="342900" indent="-342900">
              <a:lnSpc>
                <a:spcPct val="100000"/>
              </a:lnSpc>
              <a:spcBef>
                <a:spcPts val="0"/>
              </a:spcBef>
              <a:buFont typeface="Arial" panose="020B0604020202020204" pitchFamily="34" charset="0"/>
              <a:buChar char="•"/>
            </a:pPr>
            <a:r>
              <a:rPr lang="en-US" sz="2400" dirty="0"/>
              <a:t>380 universities participate in the Federal Demonstration Partnership’s Expanded Clearinghouse: </a:t>
            </a:r>
            <a:r>
              <a:rPr lang="en-US" sz="2400" dirty="0">
                <a:hlinkClick r:id="rId3"/>
              </a:rPr>
              <a:t>https://fdpclearinghouse.org/</a:t>
            </a:r>
            <a:endParaRPr lang="en-US" sz="2400" dirty="0"/>
          </a:p>
          <a:p>
            <a:pPr marL="342900" indent="-342900">
              <a:spcBef>
                <a:spcPts val="0"/>
              </a:spcBef>
              <a:buFont typeface="Arial" panose="020B0604020202020204" pitchFamily="34" charset="0"/>
              <a:buChar char="•"/>
            </a:pPr>
            <a:r>
              <a:rPr lang="en-US" sz="2400" dirty="0"/>
              <a:t>Participants agree to review each other's profiles instead of exchanging individual forms containing information in their profiles</a:t>
            </a:r>
          </a:p>
          <a:p>
            <a:pPr marL="342900" indent="-342900">
              <a:spcBef>
                <a:spcPts val="0"/>
              </a:spcBef>
              <a:buFont typeface="Arial" panose="020B0604020202020204" pitchFamily="34" charset="0"/>
              <a:buChar char="•"/>
            </a:pPr>
            <a:r>
              <a:rPr lang="en-US" sz="2400" dirty="0"/>
              <a:t>Minor exchanges of transaction-/subaward-specific data that are allowable</a:t>
            </a:r>
          </a:p>
          <a:p>
            <a:pPr marL="342900" indent="-342900">
              <a:spcBef>
                <a:spcPts val="0"/>
              </a:spcBef>
              <a:buFont typeface="Arial" panose="020B0604020202020204" pitchFamily="34" charset="0"/>
              <a:buChar char="•"/>
            </a:pPr>
            <a:r>
              <a:rPr lang="en-US" sz="2400" dirty="0"/>
              <a:t>If a participant requests profile information, we should push back</a:t>
            </a:r>
          </a:p>
          <a:p>
            <a:pPr marL="1085850" lvl="1" indent="-342900">
              <a:spcBef>
                <a:spcPts val="0"/>
              </a:spcBef>
              <a:buFont typeface="Arial" panose="020B0604020202020204" pitchFamily="34" charset="0"/>
              <a:buChar char="•"/>
            </a:pPr>
            <a:r>
              <a:rPr lang="en-US" sz="2400" dirty="0"/>
              <a:t>Some PTEs have FDP and non-FDP versions of their form</a:t>
            </a:r>
          </a:p>
          <a:p>
            <a:pPr marL="1085850" lvl="1" indent="-342900">
              <a:spcBef>
                <a:spcPts val="0"/>
              </a:spcBef>
              <a:buFont typeface="Arial" panose="020B0604020202020204" pitchFamily="34" charset="0"/>
              <a:buChar char="•"/>
            </a:pPr>
            <a:r>
              <a:rPr lang="en-US" sz="2400" dirty="0"/>
              <a:t>Some PTEs have combined forms with instructions to skip sections if FDP</a:t>
            </a:r>
          </a:p>
          <a:p>
            <a:pPr marL="342900" indent="-342900">
              <a:spcBef>
                <a:spcPts val="0"/>
              </a:spcBef>
              <a:buFont typeface="Arial" panose="020B0604020202020204" pitchFamily="34" charset="0"/>
              <a:buChar char="•"/>
            </a:pPr>
            <a:r>
              <a:rPr lang="en-US" sz="2400" dirty="0"/>
              <a:t>If a non-participant requests profile information, we can suggest using the clearinghouse</a:t>
            </a:r>
          </a:p>
        </p:txBody>
      </p:sp>
    </p:spTree>
    <p:extLst>
      <p:ext uri="{BB962C8B-B14F-4D97-AF65-F5344CB8AC3E}">
        <p14:creationId xmlns:p14="http://schemas.microsoft.com/office/powerpoint/2010/main" val="21665604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AD2C2-3241-6FB6-5985-97F956DB481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25A837-05BC-CE3C-8E3E-04D28ED44843}"/>
              </a:ext>
            </a:extLst>
          </p:cNvPr>
          <p:cNvSpPr>
            <a:spLocks noGrp="1"/>
          </p:cNvSpPr>
          <p:nvPr>
            <p:ph idx="1"/>
          </p:nvPr>
        </p:nvSpPr>
        <p:spPr>
          <a:xfrm>
            <a:off x="712223" y="126511"/>
            <a:ext cx="8341241" cy="768012"/>
          </a:xfrm>
        </p:spPr>
        <p:txBody>
          <a:bodyPr>
            <a:normAutofit/>
          </a:bodyPr>
          <a:lstStyle/>
          <a:p>
            <a:pPr>
              <a:lnSpc>
                <a:spcPct val="100000"/>
              </a:lnSpc>
              <a:spcBef>
                <a:spcPts val="0"/>
              </a:spcBef>
            </a:pPr>
            <a:r>
              <a:rPr lang="en-US" b="1" dirty="0"/>
              <a:t>Federal Demonstration Partnership</a:t>
            </a:r>
          </a:p>
          <a:p>
            <a:pPr>
              <a:lnSpc>
                <a:spcPct val="100000"/>
              </a:lnSpc>
              <a:spcBef>
                <a:spcPts val="0"/>
              </a:spcBef>
            </a:pPr>
            <a:r>
              <a:rPr lang="en-US" dirty="0"/>
              <a:t>Subrecipient Letter of Intent / Subrecipient Commitment Form</a:t>
            </a:r>
          </a:p>
        </p:txBody>
      </p:sp>
      <p:pic>
        <p:nvPicPr>
          <p:cNvPr id="6" name="Picture 5">
            <a:extLst>
              <a:ext uri="{FF2B5EF4-FFF2-40B4-BE49-F238E27FC236}">
                <a16:creationId xmlns:a16="http://schemas.microsoft.com/office/drawing/2014/main" id="{94176E5A-DC48-4519-6588-E22E72069D19}"/>
              </a:ext>
            </a:extLst>
          </p:cNvPr>
          <p:cNvPicPr>
            <a:picLocks noChangeAspect="1"/>
          </p:cNvPicPr>
          <p:nvPr/>
        </p:nvPicPr>
        <p:blipFill>
          <a:blip r:embed="rId3"/>
          <a:stretch>
            <a:fillRect/>
          </a:stretch>
        </p:blipFill>
        <p:spPr>
          <a:xfrm>
            <a:off x="307029" y="2846864"/>
            <a:ext cx="8746435" cy="1219714"/>
          </a:xfrm>
          <a:prstGeom prst="rect">
            <a:avLst/>
          </a:prstGeom>
        </p:spPr>
      </p:pic>
    </p:spTree>
    <p:extLst>
      <p:ext uri="{BB962C8B-B14F-4D97-AF65-F5344CB8AC3E}">
        <p14:creationId xmlns:p14="http://schemas.microsoft.com/office/powerpoint/2010/main" val="31710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AD360F-340B-5633-61A4-71418F0FAE7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8B68C5D-B84D-1632-A1E8-16939A260601}"/>
              </a:ext>
            </a:extLst>
          </p:cNvPr>
          <p:cNvSpPr>
            <a:spLocks noGrp="1"/>
          </p:cNvSpPr>
          <p:nvPr>
            <p:ph idx="1"/>
          </p:nvPr>
        </p:nvSpPr>
        <p:spPr>
          <a:xfrm>
            <a:off x="712223" y="126511"/>
            <a:ext cx="8341241" cy="768012"/>
          </a:xfrm>
        </p:spPr>
        <p:txBody>
          <a:bodyPr>
            <a:normAutofit/>
          </a:bodyPr>
          <a:lstStyle/>
          <a:p>
            <a:pPr>
              <a:lnSpc>
                <a:spcPct val="100000"/>
              </a:lnSpc>
              <a:spcBef>
                <a:spcPts val="0"/>
              </a:spcBef>
            </a:pPr>
            <a:r>
              <a:rPr lang="en-US" b="1" dirty="0"/>
              <a:t>Federal Demonstration Partnership</a:t>
            </a:r>
          </a:p>
          <a:p>
            <a:pPr>
              <a:lnSpc>
                <a:spcPct val="100000"/>
              </a:lnSpc>
              <a:spcBef>
                <a:spcPts val="0"/>
              </a:spcBef>
            </a:pPr>
            <a:r>
              <a:rPr lang="en-US" dirty="0"/>
              <a:t>Subrecipient Letter of Intent / Subrecipient Commitment Form</a:t>
            </a:r>
          </a:p>
        </p:txBody>
      </p:sp>
      <p:pic>
        <p:nvPicPr>
          <p:cNvPr id="4" name="Picture 3">
            <a:extLst>
              <a:ext uri="{FF2B5EF4-FFF2-40B4-BE49-F238E27FC236}">
                <a16:creationId xmlns:a16="http://schemas.microsoft.com/office/drawing/2014/main" id="{02A89536-BF8F-D94B-C1AC-1378D234086B}"/>
              </a:ext>
            </a:extLst>
          </p:cNvPr>
          <p:cNvPicPr>
            <a:picLocks noChangeAspect="1"/>
          </p:cNvPicPr>
          <p:nvPr/>
        </p:nvPicPr>
        <p:blipFill>
          <a:blip r:embed="rId3"/>
          <a:stretch>
            <a:fillRect/>
          </a:stretch>
        </p:blipFill>
        <p:spPr>
          <a:xfrm>
            <a:off x="154056" y="2431953"/>
            <a:ext cx="8835887" cy="2066142"/>
          </a:xfrm>
          <a:prstGeom prst="rect">
            <a:avLst/>
          </a:prstGeom>
        </p:spPr>
      </p:pic>
    </p:spTree>
    <p:extLst>
      <p:ext uri="{BB962C8B-B14F-4D97-AF65-F5344CB8AC3E}">
        <p14:creationId xmlns:p14="http://schemas.microsoft.com/office/powerpoint/2010/main" val="31396107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DC0587-F216-CC21-41A9-6C4D152736D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8E06353-5DC1-6D4D-0C4C-E3F11FE213EB}"/>
              </a:ext>
            </a:extLst>
          </p:cNvPr>
          <p:cNvSpPr>
            <a:spLocks noGrp="1"/>
          </p:cNvSpPr>
          <p:nvPr>
            <p:ph idx="1"/>
          </p:nvPr>
        </p:nvSpPr>
        <p:spPr>
          <a:xfrm>
            <a:off x="712223" y="126511"/>
            <a:ext cx="8341241" cy="768012"/>
          </a:xfrm>
        </p:spPr>
        <p:txBody>
          <a:bodyPr>
            <a:normAutofit/>
          </a:bodyPr>
          <a:lstStyle/>
          <a:p>
            <a:pPr>
              <a:lnSpc>
                <a:spcPct val="100000"/>
              </a:lnSpc>
              <a:spcBef>
                <a:spcPts val="0"/>
              </a:spcBef>
            </a:pPr>
            <a:r>
              <a:rPr lang="en-US" b="1" dirty="0"/>
              <a:t>Federal Demonstration Partnership</a:t>
            </a:r>
          </a:p>
          <a:p>
            <a:pPr>
              <a:lnSpc>
                <a:spcPct val="100000"/>
              </a:lnSpc>
              <a:spcBef>
                <a:spcPts val="0"/>
              </a:spcBef>
            </a:pPr>
            <a:r>
              <a:rPr lang="en-US" dirty="0"/>
              <a:t>Subrecipient Letter of Intent / Subrecipient Commitment Form</a:t>
            </a:r>
          </a:p>
        </p:txBody>
      </p:sp>
      <p:pic>
        <p:nvPicPr>
          <p:cNvPr id="4" name="Picture 3">
            <a:extLst>
              <a:ext uri="{FF2B5EF4-FFF2-40B4-BE49-F238E27FC236}">
                <a16:creationId xmlns:a16="http://schemas.microsoft.com/office/drawing/2014/main" id="{1EAF5822-3682-AFBE-6EDA-DC39D2C6CE2A}"/>
              </a:ext>
            </a:extLst>
          </p:cNvPr>
          <p:cNvPicPr>
            <a:picLocks noChangeAspect="1"/>
          </p:cNvPicPr>
          <p:nvPr/>
        </p:nvPicPr>
        <p:blipFill>
          <a:blip r:embed="rId3"/>
          <a:stretch>
            <a:fillRect/>
          </a:stretch>
        </p:blipFill>
        <p:spPr>
          <a:xfrm>
            <a:off x="346787" y="2887467"/>
            <a:ext cx="8706677" cy="1140343"/>
          </a:xfrm>
          <a:prstGeom prst="rect">
            <a:avLst/>
          </a:prstGeom>
        </p:spPr>
      </p:pic>
    </p:spTree>
    <p:extLst>
      <p:ext uri="{BB962C8B-B14F-4D97-AF65-F5344CB8AC3E}">
        <p14:creationId xmlns:p14="http://schemas.microsoft.com/office/powerpoint/2010/main" val="6337965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D240E9-4EEF-AA49-DD8E-AED3BABE556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0E6281-2E92-7BF6-7E61-36F0CFEFE154}"/>
              </a:ext>
            </a:extLst>
          </p:cNvPr>
          <p:cNvSpPr>
            <a:spLocks noGrp="1"/>
          </p:cNvSpPr>
          <p:nvPr>
            <p:ph idx="1"/>
          </p:nvPr>
        </p:nvSpPr>
        <p:spPr>
          <a:xfrm>
            <a:off x="712223" y="126511"/>
            <a:ext cx="8341241" cy="768012"/>
          </a:xfrm>
        </p:spPr>
        <p:txBody>
          <a:bodyPr>
            <a:normAutofit/>
          </a:bodyPr>
          <a:lstStyle/>
          <a:p>
            <a:pPr>
              <a:lnSpc>
                <a:spcPct val="100000"/>
              </a:lnSpc>
              <a:spcBef>
                <a:spcPts val="0"/>
              </a:spcBef>
            </a:pPr>
            <a:r>
              <a:rPr lang="en-US" b="1" dirty="0"/>
              <a:t>Federal Demonstration Partnership</a:t>
            </a:r>
          </a:p>
          <a:p>
            <a:pPr>
              <a:lnSpc>
                <a:spcPct val="100000"/>
              </a:lnSpc>
              <a:spcBef>
                <a:spcPts val="0"/>
              </a:spcBef>
            </a:pPr>
            <a:r>
              <a:rPr lang="en-US" dirty="0"/>
              <a:t>Subrecipient Letter of Intent / Subrecipient Commitment Form</a:t>
            </a:r>
          </a:p>
        </p:txBody>
      </p:sp>
      <p:pic>
        <p:nvPicPr>
          <p:cNvPr id="4" name="Picture 3">
            <a:extLst>
              <a:ext uri="{FF2B5EF4-FFF2-40B4-BE49-F238E27FC236}">
                <a16:creationId xmlns:a16="http://schemas.microsoft.com/office/drawing/2014/main" id="{BAA982EC-5437-24E2-4C24-61E3874C4DD5}"/>
              </a:ext>
            </a:extLst>
          </p:cNvPr>
          <p:cNvPicPr>
            <a:picLocks noChangeAspect="1"/>
          </p:cNvPicPr>
          <p:nvPr/>
        </p:nvPicPr>
        <p:blipFill>
          <a:blip r:embed="rId3"/>
          <a:stretch>
            <a:fillRect/>
          </a:stretch>
        </p:blipFill>
        <p:spPr>
          <a:xfrm>
            <a:off x="237455" y="2840387"/>
            <a:ext cx="8816009" cy="1222715"/>
          </a:xfrm>
          <a:prstGeom prst="rect">
            <a:avLst/>
          </a:prstGeom>
        </p:spPr>
      </p:pic>
    </p:spTree>
    <p:extLst>
      <p:ext uri="{BB962C8B-B14F-4D97-AF65-F5344CB8AC3E}">
        <p14:creationId xmlns:p14="http://schemas.microsoft.com/office/powerpoint/2010/main" val="1705209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253A6D-6034-87CA-7F2D-6DC9BAE7C84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D68A89-5322-83D7-4A69-D85CAF6742A3}"/>
              </a:ext>
            </a:extLst>
          </p:cNvPr>
          <p:cNvSpPr>
            <a:spLocks noGrp="1"/>
          </p:cNvSpPr>
          <p:nvPr>
            <p:ph idx="1"/>
          </p:nvPr>
        </p:nvSpPr>
        <p:spPr>
          <a:xfrm>
            <a:off x="712223" y="126511"/>
            <a:ext cx="8341241" cy="768012"/>
          </a:xfrm>
        </p:spPr>
        <p:txBody>
          <a:bodyPr>
            <a:normAutofit/>
          </a:bodyPr>
          <a:lstStyle/>
          <a:p>
            <a:pPr>
              <a:lnSpc>
                <a:spcPct val="100000"/>
              </a:lnSpc>
              <a:spcBef>
                <a:spcPts val="0"/>
              </a:spcBef>
            </a:pPr>
            <a:r>
              <a:rPr lang="en-US" b="1" dirty="0"/>
              <a:t>Federal Demonstration Partnership</a:t>
            </a:r>
          </a:p>
          <a:p>
            <a:pPr>
              <a:lnSpc>
                <a:spcPct val="100000"/>
              </a:lnSpc>
              <a:spcBef>
                <a:spcPts val="0"/>
              </a:spcBef>
            </a:pPr>
            <a:r>
              <a:rPr lang="en-US" dirty="0"/>
              <a:t>Subrecipient Letter of Intent / Subrecipient Commitment Form</a:t>
            </a:r>
          </a:p>
        </p:txBody>
      </p:sp>
      <p:pic>
        <p:nvPicPr>
          <p:cNvPr id="4" name="Picture 3">
            <a:extLst>
              <a:ext uri="{FF2B5EF4-FFF2-40B4-BE49-F238E27FC236}">
                <a16:creationId xmlns:a16="http://schemas.microsoft.com/office/drawing/2014/main" id="{638DD000-4E47-596F-B23B-D20863DE566A}"/>
              </a:ext>
            </a:extLst>
          </p:cNvPr>
          <p:cNvPicPr>
            <a:picLocks noChangeAspect="1"/>
          </p:cNvPicPr>
          <p:nvPr/>
        </p:nvPicPr>
        <p:blipFill>
          <a:blip r:embed="rId3"/>
          <a:stretch>
            <a:fillRect/>
          </a:stretch>
        </p:blipFill>
        <p:spPr>
          <a:xfrm>
            <a:off x="217577" y="2903795"/>
            <a:ext cx="8835887" cy="1088361"/>
          </a:xfrm>
          <a:prstGeom prst="rect">
            <a:avLst/>
          </a:prstGeom>
        </p:spPr>
      </p:pic>
    </p:spTree>
    <p:extLst>
      <p:ext uri="{BB962C8B-B14F-4D97-AF65-F5344CB8AC3E}">
        <p14:creationId xmlns:p14="http://schemas.microsoft.com/office/powerpoint/2010/main" val="31925130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383CB3-97CA-9179-D452-44E07908EA6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E1CE6E-1FCC-42E6-02A9-2DE22FCF9D8F}"/>
              </a:ext>
            </a:extLst>
          </p:cNvPr>
          <p:cNvSpPr>
            <a:spLocks noGrp="1"/>
          </p:cNvSpPr>
          <p:nvPr>
            <p:ph idx="1"/>
          </p:nvPr>
        </p:nvSpPr>
        <p:spPr>
          <a:xfrm>
            <a:off x="712223" y="126510"/>
            <a:ext cx="8341241" cy="6642037"/>
          </a:xfrm>
        </p:spPr>
        <p:txBody>
          <a:bodyPr>
            <a:normAutofit fontScale="92500" lnSpcReduction="10000"/>
          </a:bodyPr>
          <a:lstStyle/>
          <a:p>
            <a:pPr>
              <a:lnSpc>
                <a:spcPct val="100000"/>
              </a:lnSpc>
              <a:spcBef>
                <a:spcPts val="0"/>
              </a:spcBef>
            </a:pPr>
            <a:r>
              <a:rPr lang="en-US" b="1" dirty="0"/>
              <a:t>Federal Demonstration Partnership</a:t>
            </a:r>
          </a:p>
          <a:p>
            <a:pPr>
              <a:lnSpc>
                <a:spcPct val="100000"/>
              </a:lnSpc>
              <a:spcBef>
                <a:spcPts val="0"/>
              </a:spcBef>
            </a:pPr>
            <a:r>
              <a:rPr lang="en-US" dirty="0"/>
              <a:t>Subrecipient Letter of Intent / Subrecipient Commitment Form</a:t>
            </a:r>
          </a:p>
          <a:p>
            <a:pPr>
              <a:spcBef>
                <a:spcPts val="0"/>
              </a:spcBef>
            </a:pPr>
            <a:endParaRPr lang="en-US" dirty="0"/>
          </a:p>
          <a:p>
            <a:pPr>
              <a:spcBef>
                <a:spcPts val="0"/>
              </a:spcBef>
            </a:pPr>
            <a:r>
              <a:rPr lang="en-US" dirty="0"/>
              <a:t>The Subrecipient certifies that they</a:t>
            </a:r>
          </a:p>
          <a:p>
            <a:pPr marL="342900" indent="-342900">
              <a:spcBef>
                <a:spcPts val="0"/>
              </a:spcBef>
              <a:buFont typeface="Arial" panose="020B0604020202020204" pitchFamily="34" charset="0"/>
              <a:buChar char="•"/>
            </a:pPr>
            <a:r>
              <a:rPr lang="en-US" dirty="0"/>
              <a:t>Are not presently debarred, suspended, proposed for debarment, declared ineligible, or voluntarily excluded from receiving funds from any federal department or agency</a:t>
            </a:r>
          </a:p>
          <a:p>
            <a:pPr marL="342900" indent="-342900">
              <a:spcBef>
                <a:spcPts val="0"/>
              </a:spcBef>
              <a:buFont typeface="Arial" panose="020B0604020202020204" pitchFamily="34" charset="0"/>
              <a:buChar char="•"/>
            </a:pPr>
            <a:r>
              <a:rPr lang="en-US" dirty="0"/>
              <a:t>Are not delinquent on any federal debt</a:t>
            </a:r>
          </a:p>
          <a:p>
            <a:pPr marL="342900" indent="-342900">
              <a:spcBef>
                <a:spcPts val="0"/>
              </a:spcBef>
              <a:buFont typeface="Arial" panose="020B0604020202020204" pitchFamily="34" charset="0"/>
              <a:buChar char="•"/>
            </a:pPr>
            <a:r>
              <a:rPr lang="en-US" dirty="0"/>
              <a:t>Are in compliance with</a:t>
            </a:r>
          </a:p>
          <a:p>
            <a:pPr marL="1085850" lvl="1" indent="-342900">
              <a:spcBef>
                <a:spcPts val="0"/>
              </a:spcBef>
              <a:buFont typeface="Arial" panose="020B0604020202020204" pitchFamily="34" charset="0"/>
              <a:buChar char="•"/>
            </a:pPr>
            <a:r>
              <a:rPr lang="en-US" dirty="0"/>
              <a:t>Drug Free Workplace Act of 1988</a:t>
            </a:r>
          </a:p>
          <a:p>
            <a:pPr marL="1085850" lvl="1" indent="-342900">
              <a:spcBef>
                <a:spcPts val="0"/>
              </a:spcBef>
              <a:buFont typeface="Arial" panose="020B0604020202020204" pitchFamily="34" charset="0"/>
              <a:buChar char="•"/>
            </a:pPr>
            <a:r>
              <a:rPr lang="en-US" dirty="0"/>
              <a:t>U.S. Code, Section 1352, restrictions on the use of federal funds for the purpose of lobbying</a:t>
            </a:r>
          </a:p>
          <a:p>
            <a:pPr marL="1085850" lvl="1" indent="-342900">
              <a:spcBef>
                <a:spcPts val="0"/>
              </a:spcBef>
              <a:buFont typeface="Arial" panose="020B0604020202020204" pitchFamily="34" charset="0"/>
              <a:buChar char="•"/>
            </a:pPr>
            <a:r>
              <a:rPr lang="en-US" dirty="0"/>
              <a:t>PHS policy governing Program Income</a:t>
            </a:r>
          </a:p>
          <a:p>
            <a:pPr marL="1085850" lvl="1" indent="-342900">
              <a:spcBef>
                <a:spcPts val="0"/>
              </a:spcBef>
              <a:buFont typeface="Arial" panose="020B0604020202020204" pitchFamily="34" charset="0"/>
              <a:buChar char="•"/>
            </a:pPr>
            <a:r>
              <a:rPr lang="en-US" dirty="0"/>
              <a:t>NIH guidelines regarding human pluripotent stem cell research, transplantation of fetal tissue, recombinant DNA and human gene transfer research, and inclusion of women, children &amp; minorities in research</a:t>
            </a:r>
          </a:p>
          <a:p>
            <a:pPr marL="342900" indent="-342900">
              <a:spcBef>
                <a:spcPts val="0"/>
              </a:spcBef>
              <a:buFont typeface="Arial" panose="020B0604020202020204" pitchFamily="34" charset="0"/>
              <a:buChar char="•"/>
            </a:pPr>
            <a:r>
              <a:rPr lang="en-US" dirty="0"/>
              <a:t>Have filed</a:t>
            </a:r>
          </a:p>
          <a:p>
            <a:pPr marL="1085850" lvl="1" indent="-342900">
              <a:spcBef>
                <a:spcPts val="0"/>
              </a:spcBef>
              <a:buFont typeface="Arial" panose="020B0604020202020204" pitchFamily="34" charset="0"/>
              <a:buChar char="•"/>
            </a:pPr>
            <a:r>
              <a:rPr lang="en-US" dirty="0"/>
              <a:t>Annually with the Office of Scientific Integrity governing Misconduct in Science</a:t>
            </a:r>
          </a:p>
          <a:p>
            <a:pPr marL="1085850" lvl="1" indent="-342900">
              <a:spcBef>
                <a:spcPts val="0"/>
              </a:spcBef>
              <a:buFont typeface="Arial" panose="020B0604020202020204" pitchFamily="34" charset="0"/>
              <a:buChar char="•"/>
            </a:pPr>
            <a:r>
              <a:rPr lang="en-US" dirty="0"/>
              <a:t>With DHHS compliance offices certification forms governing Civil Rights (441), Handicapped Individuals (641), Sex Discrimination (639-A), Age Discrimination (680)</a:t>
            </a:r>
          </a:p>
          <a:p>
            <a:pPr marL="342900" indent="-342900">
              <a:spcBef>
                <a:spcPts val="0"/>
              </a:spcBef>
              <a:buFont typeface="Arial" panose="020B0604020202020204" pitchFamily="34" charset="0"/>
              <a:buChar char="•"/>
            </a:pPr>
            <a:r>
              <a:rPr lang="en-US" dirty="0"/>
              <a:t>Have established policies in compliance with 45 CFR Part 46, Subpart A (protection of human subjects), Animal Welfare Act (PL-89-544 as amended), Health Research Exchange Act of 1985 (Public Law 99-158)</a:t>
            </a:r>
          </a:p>
        </p:txBody>
      </p:sp>
    </p:spTree>
    <p:extLst>
      <p:ext uri="{BB962C8B-B14F-4D97-AF65-F5344CB8AC3E}">
        <p14:creationId xmlns:p14="http://schemas.microsoft.com/office/powerpoint/2010/main" val="3608471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710D7-C60C-FEFC-03E2-41ED47DBEC6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4EDE0D-57EE-A0CB-99DA-5903058A86EF}"/>
              </a:ext>
            </a:extLst>
          </p:cNvPr>
          <p:cNvSpPr>
            <a:spLocks noGrp="1"/>
          </p:cNvSpPr>
          <p:nvPr>
            <p:ph idx="1"/>
          </p:nvPr>
        </p:nvSpPr>
        <p:spPr>
          <a:xfrm>
            <a:off x="712223" y="126510"/>
            <a:ext cx="8341241" cy="6642037"/>
          </a:xfrm>
        </p:spPr>
        <p:txBody>
          <a:bodyPr>
            <a:normAutofit lnSpcReduction="10000"/>
          </a:bodyPr>
          <a:lstStyle/>
          <a:p>
            <a:pPr>
              <a:lnSpc>
                <a:spcPct val="100000"/>
              </a:lnSpc>
              <a:spcBef>
                <a:spcPts val="0"/>
              </a:spcBef>
            </a:pPr>
            <a:r>
              <a:rPr lang="en-US" b="1" dirty="0"/>
              <a:t>Federal Demonstration Partnership</a:t>
            </a:r>
          </a:p>
          <a:p>
            <a:pPr>
              <a:lnSpc>
                <a:spcPct val="100000"/>
              </a:lnSpc>
              <a:spcBef>
                <a:spcPts val="0"/>
              </a:spcBef>
            </a:pPr>
            <a:r>
              <a:rPr lang="en-US" dirty="0"/>
              <a:t>Subrecipient Letter of Intent / Subrecipient Commitment Form</a:t>
            </a:r>
          </a:p>
          <a:p>
            <a:pPr>
              <a:spcBef>
                <a:spcPts val="0"/>
              </a:spcBef>
            </a:pPr>
            <a:endParaRPr lang="en-US" dirty="0"/>
          </a:p>
          <a:p>
            <a:pPr marL="342900" indent="-342900">
              <a:buFont typeface="Arial" panose="020B0604020202020204" pitchFamily="34" charset="0"/>
              <a:buChar char="•"/>
            </a:pPr>
            <a:r>
              <a:rPr lang="en-US" dirty="0"/>
              <a:t>This proposal has been reviewed and approved by the appropriate official(s) of Subrecipient and certified to its accuracy and completeness</a:t>
            </a:r>
          </a:p>
          <a:p>
            <a:pPr marL="342900" indent="-342900">
              <a:buFont typeface="Arial" panose="020B0604020202020204" pitchFamily="34" charset="0"/>
              <a:buChar char="•"/>
            </a:pPr>
            <a:r>
              <a:rPr lang="en-US" dirty="0"/>
              <a:t>The appropriate programmatic and administrative personnel of Subrecipient involved in this application are aware of the prime awarding agency’s policies; agree to accept the obligation to comply with award terms, conditions, and certifications; and is prepared to establish the necessary interinstitutional agreement consistent with that policy</a:t>
            </a:r>
          </a:p>
          <a:p>
            <a:pPr marL="342900" indent="-342900">
              <a:buFont typeface="Arial" panose="020B0604020202020204" pitchFamily="34" charset="0"/>
              <a:buChar char="•"/>
            </a:pPr>
            <a:r>
              <a:rPr lang="en-US" dirty="0"/>
              <a:t>Any terms or rates included in the proposal described herein are not binding upon the Pass-Through Entity</a:t>
            </a:r>
          </a:p>
          <a:p>
            <a:pPr marL="342900" indent="-342900">
              <a:buFont typeface="Arial" panose="020B0604020202020204" pitchFamily="34" charset="0"/>
              <a:buChar char="•"/>
            </a:pPr>
            <a:r>
              <a:rPr lang="en-US" dirty="0"/>
              <a:t>All terms and conditions between the parties will be outlined in a separate formal Agreement</a:t>
            </a:r>
          </a:p>
          <a:p>
            <a:pPr marL="342900" indent="-342900">
              <a:buFont typeface="Arial" panose="020B0604020202020204" pitchFamily="34" charset="0"/>
              <a:buChar char="•"/>
            </a:pPr>
            <a:r>
              <a:rPr lang="en-US" dirty="0"/>
              <a:t>Institutional Official certifies to the best of their knowledge and belief that the information provided herein is true, complete, and accurate. IO is aware that the provision of false, fictitious, or fraudulent information, or the omission of any material fact, may subject them to criminal, civil, or administrative consequences including, but not limited to, violations of U.S. Code Title 18, Sections 2, 1001, 1343 and Title 31, Sections 3729-3730 and 3801-3812.</a:t>
            </a:r>
          </a:p>
          <a:p>
            <a:pPr>
              <a:lnSpc>
                <a:spcPct val="100000"/>
              </a:lnSpc>
              <a:spcBef>
                <a:spcPts val="0"/>
              </a:spcBef>
            </a:pPr>
            <a:endParaRPr lang="en-US" dirty="0"/>
          </a:p>
        </p:txBody>
      </p:sp>
    </p:spTree>
    <p:extLst>
      <p:ext uri="{BB962C8B-B14F-4D97-AF65-F5344CB8AC3E}">
        <p14:creationId xmlns:p14="http://schemas.microsoft.com/office/powerpoint/2010/main" val="36979640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2E9A9-35FD-6E74-20D9-C7E3939B578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7D23541-9E73-654C-515F-590F5869602F}"/>
              </a:ext>
            </a:extLst>
          </p:cNvPr>
          <p:cNvSpPr>
            <a:spLocks noGrp="1"/>
          </p:cNvSpPr>
          <p:nvPr>
            <p:ph idx="1"/>
          </p:nvPr>
        </p:nvSpPr>
        <p:spPr>
          <a:xfrm>
            <a:off x="712223" y="126511"/>
            <a:ext cx="8341241" cy="2964559"/>
          </a:xfrm>
        </p:spPr>
        <p:txBody>
          <a:bodyPr>
            <a:normAutofit/>
          </a:bodyPr>
          <a:lstStyle/>
          <a:p>
            <a:pPr>
              <a:lnSpc>
                <a:spcPct val="100000"/>
              </a:lnSpc>
              <a:spcBef>
                <a:spcPts val="0"/>
              </a:spcBef>
            </a:pPr>
            <a:r>
              <a:rPr lang="en-US" b="1" dirty="0"/>
              <a:t>Frequently Requested Institutional Information</a:t>
            </a:r>
          </a:p>
          <a:p>
            <a:pPr>
              <a:lnSpc>
                <a:spcPct val="100000"/>
              </a:lnSpc>
              <a:spcBef>
                <a:spcPts val="0"/>
              </a:spcBef>
            </a:pPr>
            <a:endParaRPr lang="en-US" b="1" dirty="0"/>
          </a:p>
          <a:p>
            <a:pPr marL="342900" indent="-342900">
              <a:spcBef>
                <a:spcPts val="0"/>
              </a:spcBef>
              <a:buFont typeface="Arial" panose="020B0604020202020204" pitchFamily="34" charset="0"/>
              <a:buChar char="•"/>
            </a:pPr>
            <a:r>
              <a:rPr lang="en-US" dirty="0"/>
              <a:t>Unique Entity Identifier (UEI)</a:t>
            </a:r>
          </a:p>
          <a:p>
            <a:pPr marL="342900" indent="-342900">
              <a:spcBef>
                <a:spcPts val="0"/>
              </a:spcBef>
              <a:buFont typeface="Arial" panose="020B0604020202020204" pitchFamily="34" charset="0"/>
              <a:buChar char="•"/>
            </a:pPr>
            <a:r>
              <a:rPr lang="en-US" dirty="0"/>
              <a:t>Entity Identification Number (EIN)</a:t>
            </a:r>
          </a:p>
          <a:p>
            <a:pPr marL="342900" indent="-342900">
              <a:spcBef>
                <a:spcPts val="0"/>
              </a:spcBef>
              <a:buFont typeface="Arial" panose="020B0604020202020204" pitchFamily="34" charset="0"/>
              <a:buChar char="•"/>
            </a:pPr>
            <a:r>
              <a:rPr lang="en-US" dirty="0"/>
              <a:t>System for Award Management (SAM) registration</a:t>
            </a:r>
          </a:p>
          <a:p>
            <a:pPr marL="342900" indent="-342900">
              <a:spcBef>
                <a:spcPts val="0"/>
              </a:spcBef>
              <a:buFont typeface="Arial" panose="020B0604020202020204" pitchFamily="34" charset="0"/>
              <a:buChar char="•"/>
            </a:pPr>
            <a:r>
              <a:rPr lang="en-US" dirty="0"/>
              <a:t>North American Industry Classification System (NAICS) code</a:t>
            </a:r>
          </a:p>
          <a:p>
            <a:pPr marL="342900" indent="-342900">
              <a:spcBef>
                <a:spcPts val="0"/>
              </a:spcBef>
              <a:buFont typeface="Arial" panose="020B0604020202020204" pitchFamily="34" charset="0"/>
              <a:buChar char="•"/>
            </a:pPr>
            <a:r>
              <a:rPr lang="en-US" dirty="0"/>
              <a:t>Congressional districts</a:t>
            </a:r>
          </a:p>
          <a:p>
            <a:pPr marL="342900" indent="-342900">
              <a:spcBef>
                <a:spcPts val="0"/>
              </a:spcBef>
              <a:buFont typeface="Arial" panose="020B0604020202020204" pitchFamily="34" charset="0"/>
              <a:buChar char="•"/>
            </a:pPr>
            <a:r>
              <a:rPr lang="en-US" dirty="0"/>
              <a:t>501(c)(3) determination</a:t>
            </a:r>
          </a:p>
          <a:p>
            <a:pPr marL="342900" indent="-342900">
              <a:spcBef>
                <a:spcPts val="0"/>
              </a:spcBef>
              <a:buFont typeface="Arial" panose="020B0604020202020204" pitchFamily="34" charset="0"/>
              <a:buChar char="•"/>
            </a:pPr>
            <a:r>
              <a:rPr lang="en-US" dirty="0"/>
              <a:t>Rate agreement (indirect, fringe)</a:t>
            </a:r>
          </a:p>
          <a:p>
            <a:pPr marL="342900" indent="-342900">
              <a:spcBef>
                <a:spcPts val="0"/>
              </a:spcBef>
              <a:buFont typeface="Arial" panose="020B0604020202020204" pitchFamily="34" charset="0"/>
              <a:buChar char="•"/>
            </a:pPr>
            <a:r>
              <a:rPr lang="en-US" dirty="0"/>
              <a:t>Audits</a:t>
            </a:r>
          </a:p>
        </p:txBody>
      </p:sp>
      <p:graphicFrame>
        <p:nvGraphicFramePr>
          <p:cNvPr id="2" name="Table 1">
            <a:extLst>
              <a:ext uri="{FF2B5EF4-FFF2-40B4-BE49-F238E27FC236}">
                <a16:creationId xmlns:a16="http://schemas.microsoft.com/office/drawing/2014/main" id="{9EEACA1E-06B2-0C21-678C-1C8932977E50}"/>
              </a:ext>
            </a:extLst>
          </p:cNvPr>
          <p:cNvGraphicFramePr>
            <a:graphicFrameLocks noGrp="1"/>
          </p:cNvGraphicFramePr>
          <p:nvPr>
            <p:extLst>
              <p:ext uri="{D42A27DB-BD31-4B8C-83A1-F6EECF244321}">
                <p14:modId xmlns:p14="http://schemas.microsoft.com/office/powerpoint/2010/main" val="825621318"/>
              </p:ext>
            </p:extLst>
          </p:nvPr>
        </p:nvGraphicFramePr>
        <p:xfrm>
          <a:off x="712223" y="3091069"/>
          <a:ext cx="8203176" cy="3640421"/>
        </p:xfrm>
        <a:graphic>
          <a:graphicData uri="http://schemas.openxmlformats.org/drawingml/2006/table">
            <a:tbl>
              <a:tblPr bandRow="1">
                <a:tableStyleId>{5C22544A-7EE6-4342-B048-85BDC9FD1C3A}</a:tableStyleId>
              </a:tblPr>
              <a:tblGrid>
                <a:gridCol w="1852073">
                  <a:extLst>
                    <a:ext uri="{9D8B030D-6E8A-4147-A177-3AD203B41FA5}">
                      <a16:colId xmlns:a16="http://schemas.microsoft.com/office/drawing/2014/main" val="1372569241"/>
                    </a:ext>
                  </a:extLst>
                </a:gridCol>
                <a:gridCol w="6351103">
                  <a:extLst>
                    <a:ext uri="{9D8B030D-6E8A-4147-A177-3AD203B41FA5}">
                      <a16:colId xmlns:a16="http://schemas.microsoft.com/office/drawing/2014/main" val="1326789803"/>
                    </a:ext>
                  </a:extLst>
                </a:gridCol>
              </a:tblGrid>
              <a:tr h="670604">
                <a:tc>
                  <a:txBody>
                    <a:bodyPr/>
                    <a:lstStyle/>
                    <a:p>
                      <a:r>
                        <a:rPr lang="en-US" dirty="0">
                          <a:latin typeface="Arial" panose="020B0604020202020204" pitchFamily="34" charset="0"/>
                          <a:cs typeface="Arial" panose="020B0604020202020204" pitchFamily="34" charset="0"/>
                        </a:rPr>
                        <a:t>Guidebook</a:t>
                      </a:r>
                    </a:p>
                  </a:txBody>
                  <a:tcPr/>
                </a:tc>
                <a:tc>
                  <a:txBody>
                    <a:bodyPr/>
                    <a:lstStyle/>
                    <a:p>
                      <a:r>
                        <a:rPr lang="en-US" sz="1800" kern="1200" dirty="0">
                          <a:solidFill>
                            <a:schemeClr val="dk1"/>
                          </a:solidFill>
                          <a:latin typeface="Arial" panose="020B0604020202020204" pitchFamily="34" charset="0"/>
                          <a:ea typeface="+mn-ea"/>
                          <a:cs typeface="Arial" panose="020B0604020202020204" pitchFamily="34" charset="0"/>
                          <a:hlinkClick r:id="rId3"/>
                        </a:rPr>
                        <a:t>https://guides.unmc.edu/books/sponsored-programs-administration-guidebook/page/institutional-information</a:t>
                      </a:r>
                      <a:endParaRPr lang="en-US"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064890522"/>
                  </a:ext>
                </a:extLst>
              </a:tr>
              <a:tr h="958005">
                <a:tc>
                  <a:txBody>
                    <a:bodyPr/>
                    <a:lstStyle/>
                    <a:p>
                      <a:r>
                        <a:rPr lang="en-US" dirty="0">
                          <a:latin typeface="Arial" panose="020B0604020202020204" pitchFamily="34" charset="0"/>
                          <a:cs typeface="Arial" panose="020B0604020202020204" pitchFamily="34" charset="0"/>
                        </a:rPr>
                        <a:t>Help center</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latin typeface="Arial" panose="020B0604020202020204" pitchFamily="34" charset="0"/>
                          <a:ea typeface="+mn-ea"/>
                          <a:cs typeface="Arial" panose="020B0604020202020204" pitchFamily="34" charset="0"/>
                          <a:hlinkClick r:id="rId4"/>
                        </a:rPr>
                        <a:t>https://unmcspa.zendesk.com/hc/en-us/articles/1500002498481--Institutional-Information-Frequently-Requested-by-Sponsors</a:t>
                      </a:r>
                      <a:endParaRPr lang="en-US" sz="1800" kern="1200" dirty="0">
                        <a:solidFill>
                          <a:schemeClr val="dk1"/>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3572927769"/>
                  </a:ext>
                </a:extLst>
              </a:tr>
              <a:tr h="670604">
                <a:tc>
                  <a:txBody>
                    <a:bodyPr/>
                    <a:lstStyle/>
                    <a:p>
                      <a:r>
                        <a:rPr lang="en-US" dirty="0">
                          <a:latin typeface="Arial" panose="020B0604020202020204" pitchFamily="34" charset="0"/>
                          <a:cs typeface="Arial" panose="020B0604020202020204" pitchFamily="34" charset="0"/>
                        </a:rPr>
                        <a:t>FDP Expanded Clearinghouse</a:t>
                      </a:r>
                    </a:p>
                  </a:txBody>
                  <a:tcPr/>
                </a:tc>
                <a:tc>
                  <a:txBody>
                    <a:bodyPr/>
                    <a:lstStyle/>
                    <a:p>
                      <a:r>
                        <a:rPr lang="en-US" sz="1800" kern="1200" dirty="0">
                          <a:solidFill>
                            <a:schemeClr val="dk1"/>
                          </a:solidFill>
                          <a:latin typeface="Arial" panose="020B0604020202020204" pitchFamily="34" charset="0"/>
                          <a:ea typeface="+mn-ea"/>
                          <a:cs typeface="Arial" panose="020B0604020202020204" pitchFamily="34" charset="0"/>
                          <a:hlinkClick r:id="rId5"/>
                        </a:rPr>
                        <a:t>https://fdpclearinghouse.org/organizations/279</a:t>
                      </a:r>
                      <a:endParaRPr lang="en-US"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64199099"/>
                  </a:ext>
                </a:extLst>
              </a:tr>
              <a:tr h="670604">
                <a:tc>
                  <a:txBody>
                    <a:bodyPr/>
                    <a:lstStyle/>
                    <a:p>
                      <a:r>
                        <a:rPr lang="en-US" dirty="0">
                          <a:latin typeface="Arial" panose="020B0604020202020204" pitchFamily="34" charset="0"/>
                          <a:cs typeface="Arial" panose="020B0604020202020204" pitchFamily="34" charset="0"/>
                        </a:rPr>
                        <a:t>NU Accounting</a:t>
                      </a:r>
                    </a:p>
                  </a:txBody>
                  <a:tcPr/>
                </a:tc>
                <a:tc>
                  <a:txBody>
                    <a:bodyPr/>
                    <a:lstStyle/>
                    <a:p>
                      <a:r>
                        <a:rPr lang="en-US" dirty="0">
                          <a:latin typeface="Arial" panose="020B0604020202020204" pitchFamily="34" charset="0"/>
                          <a:cs typeface="Arial" panose="020B0604020202020204" pitchFamily="34" charset="0"/>
                          <a:hlinkClick r:id="rId6"/>
                        </a:rPr>
                        <a:t>https://nebraska.edu/offices/business-finance/accounting-finance</a:t>
                      </a:r>
                      <a:endParaRPr lang="en-US"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199343227"/>
                  </a:ext>
                </a:extLst>
              </a:tr>
              <a:tr h="670604">
                <a:tc>
                  <a:txBody>
                    <a:bodyPr/>
                    <a:lstStyle/>
                    <a:p>
                      <a:r>
                        <a:rPr lang="en-US" dirty="0">
                          <a:latin typeface="Arial" panose="020B0604020202020204" pitchFamily="34" charset="0"/>
                          <a:cs typeface="Arial" panose="020B0604020202020204" pitchFamily="34" charset="0"/>
                        </a:rPr>
                        <a:t>NU FTEs</a:t>
                      </a:r>
                    </a:p>
                  </a:txBody>
                  <a:tcPr/>
                </a:tc>
                <a:tc>
                  <a:txBody>
                    <a:bodyPr/>
                    <a:lstStyle/>
                    <a:p>
                      <a:r>
                        <a:rPr lang="en-US" dirty="0">
                          <a:latin typeface="Arial" panose="020B0604020202020204" pitchFamily="34" charset="0"/>
                          <a:cs typeface="Arial" panose="020B0604020202020204" pitchFamily="34" charset="0"/>
                          <a:hlinkClick r:id="rId7"/>
                        </a:rPr>
                        <a:t>https://nebraska.edu/offices/enterprise-data-solutions/data-reports/factbook/staff/</a:t>
                      </a:r>
                      <a:endParaRPr lang="en-US"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021782555"/>
                  </a:ext>
                </a:extLst>
              </a:tr>
            </a:tbl>
          </a:graphicData>
        </a:graphic>
      </p:graphicFrame>
    </p:spTree>
    <p:extLst>
      <p:ext uri="{BB962C8B-B14F-4D97-AF65-F5344CB8AC3E}">
        <p14:creationId xmlns:p14="http://schemas.microsoft.com/office/powerpoint/2010/main" val="546384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95DA9-E882-0B29-76AB-1B70C55E0E9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B9C010-FD5E-1EF4-7A5A-6877F6F3CC30}"/>
              </a:ext>
            </a:extLst>
          </p:cNvPr>
          <p:cNvSpPr>
            <a:spLocks noGrp="1"/>
          </p:cNvSpPr>
          <p:nvPr>
            <p:ph idx="1"/>
          </p:nvPr>
        </p:nvSpPr>
        <p:spPr>
          <a:xfrm>
            <a:off x="712223" y="126512"/>
            <a:ext cx="8341241" cy="549350"/>
          </a:xfrm>
        </p:spPr>
        <p:txBody>
          <a:bodyPr>
            <a:normAutofit/>
          </a:bodyPr>
          <a:lstStyle/>
          <a:p>
            <a:pPr>
              <a:lnSpc>
                <a:spcPct val="100000"/>
              </a:lnSpc>
              <a:spcBef>
                <a:spcPts val="0"/>
              </a:spcBef>
            </a:pPr>
            <a:r>
              <a:rPr lang="en-US" sz="2400" b="1" dirty="0"/>
              <a:t>Previously Requested Institutional Information</a:t>
            </a:r>
          </a:p>
        </p:txBody>
      </p:sp>
      <p:graphicFrame>
        <p:nvGraphicFramePr>
          <p:cNvPr id="4" name="Table 3">
            <a:extLst>
              <a:ext uri="{FF2B5EF4-FFF2-40B4-BE49-F238E27FC236}">
                <a16:creationId xmlns:a16="http://schemas.microsoft.com/office/drawing/2014/main" id="{F78E419E-CFA0-ED42-A695-99B78598769E}"/>
              </a:ext>
            </a:extLst>
          </p:cNvPr>
          <p:cNvGraphicFramePr>
            <a:graphicFrameLocks noGrp="1"/>
          </p:cNvGraphicFramePr>
          <p:nvPr>
            <p:extLst>
              <p:ext uri="{D42A27DB-BD31-4B8C-83A1-F6EECF244321}">
                <p14:modId xmlns:p14="http://schemas.microsoft.com/office/powerpoint/2010/main" val="2524975838"/>
              </p:ext>
            </p:extLst>
          </p:nvPr>
        </p:nvGraphicFramePr>
        <p:xfrm>
          <a:off x="712223" y="2192019"/>
          <a:ext cx="8341242" cy="2250772"/>
        </p:xfrm>
        <a:graphic>
          <a:graphicData uri="http://schemas.openxmlformats.org/drawingml/2006/table">
            <a:tbl>
              <a:tblPr firstRow="1" bandRow="1">
                <a:tableStyleId>{5C22544A-7EE6-4342-B048-85BDC9FD1C3A}</a:tableStyleId>
              </a:tblPr>
              <a:tblGrid>
                <a:gridCol w="4170621">
                  <a:extLst>
                    <a:ext uri="{9D8B030D-6E8A-4147-A177-3AD203B41FA5}">
                      <a16:colId xmlns:a16="http://schemas.microsoft.com/office/drawing/2014/main" val="4124473386"/>
                    </a:ext>
                  </a:extLst>
                </a:gridCol>
                <a:gridCol w="4170621">
                  <a:extLst>
                    <a:ext uri="{9D8B030D-6E8A-4147-A177-3AD203B41FA5}">
                      <a16:colId xmlns:a16="http://schemas.microsoft.com/office/drawing/2014/main" val="409230925"/>
                    </a:ext>
                  </a:extLst>
                </a:gridCol>
              </a:tblGrid>
              <a:tr h="505558">
                <a:tc>
                  <a:txBody>
                    <a:bodyPr/>
                    <a:lstStyle/>
                    <a:p>
                      <a:pPr algn="ctr"/>
                      <a:r>
                        <a:rPr lang="en-US" dirty="0">
                          <a:latin typeface="Arial" panose="020B0604020202020204" pitchFamily="34" charset="0"/>
                          <a:cs typeface="Arial" panose="020B0604020202020204" pitchFamily="34" charset="0"/>
                        </a:rPr>
                        <a:t>Was</a:t>
                      </a:r>
                    </a:p>
                  </a:txBody>
                  <a:tcPr anchor="ctr"/>
                </a:tc>
                <a:tc>
                  <a:txBody>
                    <a:bodyPr/>
                    <a:lstStyle/>
                    <a:p>
                      <a:pPr algn="ctr"/>
                      <a:r>
                        <a:rPr lang="en-US" dirty="0">
                          <a:latin typeface="Arial" panose="020B0604020202020204" pitchFamily="34" charset="0"/>
                          <a:cs typeface="Arial" panose="020B0604020202020204" pitchFamily="34" charset="0"/>
                        </a:rPr>
                        <a:t>Is now</a:t>
                      </a:r>
                    </a:p>
                  </a:txBody>
                  <a:tcPr anchor="ctr"/>
                </a:tc>
                <a:extLst>
                  <a:ext uri="{0D108BD9-81ED-4DB2-BD59-A6C34878D82A}">
                    <a16:rowId xmlns:a16="http://schemas.microsoft.com/office/drawing/2014/main" val="73077720"/>
                  </a:ext>
                </a:extLst>
              </a:tr>
              <a:tr h="872607">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dirty="0">
                          <a:latin typeface="Arial" panose="020B0604020202020204" pitchFamily="34" charset="0"/>
                          <a:cs typeface="Arial" panose="020B0604020202020204" pitchFamily="34" charset="0"/>
                        </a:rPr>
                        <a:t>Data Universal Numbering System (DUNS) number</a:t>
                      </a:r>
                    </a:p>
                  </a:txBody>
                  <a:tcPr anchor="ct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dirty="0">
                          <a:latin typeface="Arial" panose="020B0604020202020204" pitchFamily="34" charset="0"/>
                          <a:cs typeface="Arial" panose="020B0604020202020204" pitchFamily="34" charset="0"/>
                        </a:rPr>
                        <a:t>Unique Entity Identifier (UEI)</a:t>
                      </a:r>
                    </a:p>
                  </a:txBody>
                  <a:tcPr anchor="ctr"/>
                </a:tc>
                <a:extLst>
                  <a:ext uri="{0D108BD9-81ED-4DB2-BD59-A6C34878D82A}">
                    <a16:rowId xmlns:a16="http://schemas.microsoft.com/office/drawing/2014/main" val="2590557323"/>
                  </a:ext>
                </a:extLst>
              </a:tr>
              <a:tr h="872607">
                <a:tc>
                  <a:txBody>
                    <a:bodyPr/>
                    <a:lstStyle/>
                    <a:p>
                      <a:pPr algn="ctr"/>
                      <a:r>
                        <a:rPr lang="en-US" dirty="0">
                          <a:latin typeface="Arial" panose="020B0604020202020204" pitchFamily="34" charset="0"/>
                          <a:cs typeface="Arial" panose="020B0604020202020204" pitchFamily="34" charset="0"/>
                        </a:rPr>
                        <a:t>Central Contractor Registry</a:t>
                      </a:r>
                    </a:p>
                  </a:txBody>
                  <a:tcPr anchor="ctr"/>
                </a:tc>
                <a:tc>
                  <a:txBody>
                    <a:bodyPr/>
                    <a:lstStyle/>
                    <a:p>
                      <a:pPr algn="ctr"/>
                      <a:r>
                        <a:rPr lang="en-US" dirty="0">
                          <a:latin typeface="Arial" panose="020B0604020202020204" pitchFamily="34" charset="0"/>
                          <a:cs typeface="Arial" panose="020B0604020202020204" pitchFamily="34" charset="0"/>
                        </a:rPr>
                        <a:t>System for Award Management (SAM)</a:t>
                      </a:r>
                    </a:p>
                  </a:txBody>
                  <a:tcPr anchor="ctr"/>
                </a:tc>
                <a:extLst>
                  <a:ext uri="{0D108BD9-81ED-4DB2-BD59-A6C34878D82A}">
                    <a16:rowId xmlns:a16="http://schemas.microsoft.com/office/drawing/2014/main" val="3569480883"/>
                  </a:ext>
                </a:extLst>
              </a:tr>
            </a:tbl>
          </a:graphicData>
        </a:graphic>
      </p:graphicFrame>
    </p:spTree>
    <p:extLst>
      <p:ext uri="{BB962C8B-B14F-4D97-AF65-F5344CB8AC3E}">
        <p14:creationId xmlns:p14="http://schemas.microsoft.com/office/powerpoint/2010/main" val="32157744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217BD-4152-CAD7-7A94-197866740F8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5594CB-6DD4-9E74-F65D-E8E06B2B5908}"/>
              </a:ext>
            </a:extLst>
          </p:cNvPr>
          <p:cNvSpPr>
            <a:spLocks noGrp="1"/>
          </p:cNvSpPr>
          <p:nvPr>
            <p:ph idx="1"/>
          </p:nvPr>
        </p:nvSpPr>
        <p:spPr>
          <a:xfrm>
            <a:off x="712223" y="126510"/>
            <a:ext cx="8341241" cy="6618321"/>
          </a:xfrm>
        </p:spPr>
        <p:txBody>
          <a:bodyPr>
            <a:normAutofit/>
          </a:bodyPr>
          <a:lstStyle/>
          <a:p>
            <a:pPr>
              <a:lnSpc>
                <a:spcPct val="100000"/>
              </a:lnSpc>
              <a:spcBef>
                <a:spcPts val="600"/>
              </a:spcBef>
              <a:spcAft>
                <a:spcPts val="600"/>
              </a:spcAft>
            </a:pPr>
            <a:r>
              <a:rPr lang="en-US" sz="2400" b="1" dirty="0"/>
              <a:t>Common Non-FDP Subrecipient Letter of Intent / Subrecipient Commitment Form elements</a:t>
            </a:r>
          </a:p>
          <a:p>
            <a:pPr>
              <a:lnSpc>
                <a:spcPct val="100000"/>
              </a:lnSpc>
              <a:spcBef>
                <a:spcPts val="600"/>
              </a:spcBef>
              <a:spcAft>
                <a:spcPts val="600"/>
              </a:spcAft>
            </a:pPr>
            <a:endParaRPr lang="en-US" sz="2400" b="1" i="1" dirty="0"/>
          </a:p>
          <a:p>
            <a:r>
              <a:rPr lang="en-US" sz="2400" dirty="0"/>
              <a:t>If Subrecipient’s scope of work includes Animal Subjects, provide</a:t>
            </a:r>
          </a:p>
          <a:p>
            <a:pPr marL="342900" indent="-342900">
              <a:buFont typeface="Arial" panose="020B0604020202020204" pitchFamily="34" charset="0"/>
              <a:buChar char="•"/>
            </a:pPr>
            <a:r>
              <a:rPr lang="en-US" sz="2400" dirty="0"/>
              <a:t>Institution’s PHS Animal Welfare Assurance number</a:t>
            </a:r>
          </a:p>
          <a:p>
            <a:pPr marL="342900" indent="-342900">
              <a:buFont typeface="Arial" panose="020B0604020202020204" pitchFamily="34" charset="0"/>
              <a:buChar char="•"/>
            </a:pPr>
            <a:r>
              <a:rPr lang="en-US" sz="2400" dirty="0"/>
              <a:t>IACUC approval date (or “pending”)</a:t>
            </a:r>
          </a:p>
        </p:txBody>
      </p:sp>
    </p:spTree>
    <p:extLst>
      <p:ext uri="{BB962C8B-B14F-4D97-AF65-F5344CB8AC3E}">
        <p14:creationId xmlns:p14="http://schemas.microsoft.com/office/powerpoint/2010/main" val="22061731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AB7174-6140-F1F5-CF39-EFE72E01777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A0BFF0-D62E-9B46-04BF-DDD9CDA1960C}"/>
              </a:ext>
            </a:extLst>
          </p:cNvPr>
          <p:cNvSpPr>
            <a:spLocks noGrp="1"/>
          </p:cNvSpPr>
          <p:nvPr>
            <p:ph idx="1"/>
          </p:nvPr>
        </p:nvSpPr>
        <p:spPr>
          <a:xfrm>
            <a:off x="712223" y="126510"/>
            <a:ext cx="8341241" cy="6618321"/>
          </a:xfrm>
        </p:spPr>
        <p:txBody>
          <a:bodyPr>
            <a:normAutofit lnSpcReduction="10000"/>
          </a:bodyPr>
          <a:lstStyle/>
          <a:p>
            <a:pPr>
              <a:lnSpc>
                <a:spcPct val="100000"/>
              </a:lnSpc>
              <a:spcBef>
                <a:spcPts val="0"/>
              </a:spcBef>
            </a:pPr>
            <a:r>
              <a:rPr lang="en-US" sz="2400" b="1" dirty="0"/>
              <a:t>Common Non-FDP Subrecipient Letter of Intent / Subrecipient Commitment Form elements</a:t>
            </a:r>
          </a:p>
          <a:p>
            <a:pPr>
              <a:lnSpc>
                <a:spcPct val="100000"/>
              </a:lnSpc>
              <a:spcBef>
                <a:spcPts val="0"/>
              </a:spcBef>
            </a:pPr>
            <a:endParaRPr lang="en-US" sz="2400" b="1" i="1" dirty="0"/>
          </a:p>
          <a:p>
            <a:r>
              <a:rPr lang="en-US" dirty="0"/>
              <a:t>Debarment, Suspension, Proposed Debarment</a:t>
            </a:r>
          </a:p>
          <a:p>
            <a:pPr marL="342900" indent="-342900">
              <a:buFont typeface="Wingdings" panose="05000000000000000000" pitchFamily="2" charset="2"/>
              <a:buChar char="ü"/>
            </a:pPr>
            <a:r>
              <a:rPr lang="en-US" dirty="0"/>
              <a:t>Subrecipient/parent entity, the PI, or any other employee or student participating in this project is not debarred, suspended, proposed for debarment, or declared ineligible for participation in federal assistance programs, federal contracts, or activities</a:t>
            </a:r>
          </a:p>
          <a:p>
            <a:pPr marL="342900" indent="-342900">
              <a:buFont typeface="Wingdings" panose="05000000000000000000" pitchFamily="2" charset="2"/>
              <a:buChar char="ü"/>
            </a:pPr>
            <a:r>
              <a:rPr lang="en-US" dirty="0"/>
              <a:t>Subrecipient/parent entity, the PI, or any other employee or student participating in this project is not presently indicted for, or otherwise criminally or civilly charged, by a government entity</a:t>
            </a:r>
          </a:p>
          <a:p>
            <a:pPr marL="342900" indent="-342900">
              <a:buFont typeface="Wingdings" panose="05000000000000000000" pitchFamily="2" charset="2"/>
              <a:buChar char="ü"/>
            </a:pPr>
            <a:r>
              <a:rPr lang="en-US" dirty="0"/>
              <a:t>Subrecipient/parent entity has not within three years preceding this offer, been convicted of or had a civil judgment rendered against them for commission of fraud or criminal offense in connection with obtaining, attempting to obtain, or performing a public (federal, state, or local) contract or subcontract; violation of federal or state antitrust statutes relating to the submission of offers; or commission of embezzlement, theft, forgery, bribery, falsification or destruction of records, making false statements, or receiving stolen property</a:t>
            </a:r>
          </a:p>
          <a:p>
            <a:pPr marL="342900" indent="-342900">
              <a:buFont typeface="Wingdings" panose="05000000000000000000" pitchFamily="2" charset="2"/>
              <a:buChar char="ü"/>
            </a:pPr>
            <a:r>
              <a:rPr lang="en-US" dirty="0"/>
              <a:t>Subrecipient/parent entity has not within three years preceding this offer, had one or more contracts terminated for default by any federal agency</a:t>
            </a:r>
          </a:p>
        </p:txBody>
      </p:sp>
    </p:spTree>
    <p:extLst>
      <p:ext uri="{BB962C8B-B14F-4D97-AF65-F5344CB8AC3E}">
        <p14:creationId xmlns:p14="http://schemas.microsoft.com/office/powerpoint/2010/main" val="22527511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E8FC66-0C32-C69D-FD74-7470ABAAAA5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A8E57D-F19C-EB3D-6DB4-8D378FFB1102}"/>
              </a:ext>
            </a:extLst>
          </p:cNvPr>
          <p:cNvSpPr>
            <a:spLocks noGrp="1"/>
          </p:cNvSpPr>
          <p:nvPr>
            <p:ph idx="1"/>
          </p:nvPr>
        </p:nvSpPr>
        <p:spPr>
          <a:xfrm>
            <a:off x="712223" y="126510"/>
            <a:ext cx="8341241" cy="6618321"/>
          </a:xfrm>
        </p:spPr>
        <p:txBody>
          <a:bodyPr>
            <a:normAutofit fontScale="92500" lnSpcReduction="10000"/>
          </a:bodyPr>
          <a:lstStyle/>
          <a:p>
            <a:pPr>
              <a:lnSpc>
                <a:spcPct val="100000"/>
              </a:lnSpc>
              <a:spcBef>
                <a:spcPts val="0"/>
              </a:spcBef>
            </a:pPr>
            <a:r>
              <a:rPr lang="en-US" sz="2400" b="1" dirty="0"/>
              <a:t>Common Non-FDP Subrecipient Letter of Intent / Subrecipient Commitment Form elements</a:t>
            </a:r>
          </a:p>
          <a:p>
            <a:pPr>
              <a:lnSpc>
                <a:spcPct val="100000"/>
              </a:lnSpc>
              <a:spcBef>
                <a:spcPts val="0"/>
              </a:spcBef>
            </a:pPr>
            <a:endParaRPr lang="en-US" sz="2400" b="1" i="1" dirty="0"/>
          </a:p>
          <a:p>
            <a:r>
              <a:rPr lang="en-US" dirty="0"/>
              <a:t>Conflict of Interest</a:t>
            </a:r>
          </a:p>
          <a:p>
            <a:pPr marL="342900" indent="-342900">
              <a:buFont typeface="Arial" panose="020B0604020202020204" pitchFamily="34" charset="0"/>
              <a:buChar char="•"/>
            </a:pPr>
            <a:r>
              <a:rPr lang="en-US" i="1" dirty="0"/>
              <a:t>Not applicable: This project is not being funded by PHS (NIH, CDC, AHRQ, etc.) or any other sponsor that has adopted the federal financial disclosure requirements (NSF, etc.)</a:t>
            </a:r>
          </a:p>
          <a:p>
            <a:pPr marL="342900" indent="-342900">
              <a:buFont typeface="Arial" panose="020B0604020202020204" pitchFamily="34" charset="0"/>
              <a:buChar char="•"/>
            </a:pPr>
            <a:r>
              <a:rPr lang="en-US" b="1" dirty="0"/>
              <a:t>Subrecipient Organization/Institution hereby certifies that it has an active and enforced conflict of interest policy that is consistent with the provision of 42 CFR Part 50, Subpart F, “Responsibility of Applicants for Promoting Objectivity in Research.” Subrecipient also certifies that, to the best of the Institution’s knowledge: (1) all financial disclosures will be made related to the activities that may be funded by or through a resulting agreement, and required by its conflict of interest policy; and (2) all identified conflicts of interest have or will have been have or will have been satisfactorily managed, reduced, or eliminated in accordance with subrecipient’s conflict of interest policy prior to the expenditure of any funds under any resultant agreement and with within a timely manner sufficient to enable timely FCOI reporting.</a:t>
            </a:r>
          </a:p>
          <a:p>
            <a:pPr marL="342900" indent="-342900">
              <a:buFont typeface="Arial" panose="020B0604020202020204" pitchFamily="34" charset="0"/>
              <a:buChar char="•"/>
            </a:pPr>
            <a:r>
              <a:rPr lang="en-US" dirty="0"/>
              <a:t>Subrecipient does not have an active and/or enforced COI policy but will have a PHS-compliant policy in place and published at the time of award</a:t>
            </a:r>
          </a:p>
          <a:p>
            <a:pPr marL="342900" indent="-342900">
              <a:buFont typeface="Arial" panose="020B0604020202020204" pitchFamily="34" charset="0"/>
              <a:buChar char="•"/>
            </a:pPr>
            <a:r>
              <a:rPr lang="en-US" dirty="0"/>
              <a:t>Subrecipient does not have an active and/or enforced COI policy and agrees to PTE’s policy and training</a:t>
            </a:r>
            <a:endParaRPr lang="en-US" sz="2400" dirty="0"/>
          </a:p>
        </p:txBody>
      </p:sp>
    </p:spTree>
    <p:extLst>
      <p:ext uri="{BB962C8B-B14F-4D97-AF65-F5344CB8AC3E}">
        <p14:creationId xmlns:p14="http://schemas.microsoft.com/office/powerpoint/2010/main" val="14570977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AD6A3-7D5E-FD3F-74D4-4C35F60D578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39EB49E-9403-9385-1B29-4994F4B0060F}"/>
              </a:ext>
            </a:extLst>
          </p:cNvPr>
          <p:cNvSpPr>
            <a:spLocks noGrp="1"/>
          </p:cNvSpPr>
          <p:nvPr>
            <p:ph idx="1"/>
          </p:nvPr>
        </p:nvSpPr>
        <p:spPr>
          <a:xfrm>
            <a:off x="712223" y="126510"/>
            <a:ext cx="8341241" cy="6618321"/>
          </a:xfrm>
        </p:spPr>
        <p:txBody>
          <a:bodyPr>
            <a:normAutofit/>
          </a:bodyPr>
          <a:lstStyle/>
          <a:p>
            <a:pPr>
              <a:lnSpc>
                <a:spcPct val="100000"/>
              </a:lnSpc>
              <a:spcBef>
                <a:spcPts val="0"/>
              </a:spcBef>
            </a:pPr>
            <a:r>
              <a:rPr lang="en-US" sz="2400" b="1" dirty="0"/>
              <a:t>Common Non-FDP Subrecipient Letter of Intent / Subrecipient Commitment Form elements</a:t>
            </a:r>
          </a:p>
          <a:p>
            <a:pPr>
              <a:lnSpc>
                <a:spcPct val="100000"/>
              </a:lnSpc>
              <a:spcBef>
                <a:spcPts val="0"/>
              </a:spcBef>
            </a:pPr>
            <a:endParaRPr lang="en-US" sz="2400" b="1" i="1" dirty="0"/>
          </a:p>
          <a:p>
            <a:r>
              <a:rPr lang="en-US" dirty="0"/>
              <a:t>FFATA Executive Compensation Exemption Certification</a:t>
            </a:r>
          </a:p>
          <a:p>
            <a:pPr marL="342900" indent="-342900">
              <a:buFont typeface="Arial" panose="020B0604020202020204" pitchFamily="34" charset="0"/>
              <a:buChar char="•"/>
            </a:pPr>
            <a:r>
              <a:rPr lang="en-US" dirty="0"/>
              <a:t>Our organization is not exempt from providing compensation information because:</a:t>
            </a:r>
          </a:p>
          <a:p>
            <a:pPr marL="1085850" lvl="1" indent="-342900">
              <a:buFont typeface="Arial" panose="020B0604020202020204" pitchFamily="34" charset="0"/>
              <a:buChar char="•"/>
            </a:pPr>
            <a:r>
              <a:rPr lang="en-US" dirty="0"/>
              <a:t>A. In the proceeding fiscal year, our organization received:</a:t>
            </a:r>
          </a:p>
          <a:p>
            <a:pPr marL="1485900" lvl="2" indent="-342900">
              <a:buFont typeface="Arial" panose="020B0604020202020204" pitchFamily="34" charset="0"/>
              <a:buChar char="•"/>
            </a:pPr>
            <a:r>
              <a:rPr lang="en-US" dirty="0"/>
              <a:t>(i) 80% or more of its annual gross revenues in federal awards (federal contracts, subcontracts, loans, grants, subgrants, and cooperative agreements}; AND</a:t>
            </a:r>
          </a:p>
          <a:p>
            <a:pPr marL="1485900" lvl="2" indent="-342900">
              <a:buFont typeface="Arial" panose="020B0604020202020204" pitchFamily="34" charset="0"/>
              <a:buChar char="•"/>
            </a:pPr>
            <a:r>
              <a:rPr lang="en-US" dirty="0"/>
              <a:t>(ii) $25,000,000 or more in annual gross revenues from federal awards; AND</a:t>
            </a:r>
          </a:p>
          <a:p>
            <a:pPr marL="1085850" lvl="1" indent="-342900">
              <a:buFont typeface="Arial" panose="020B0604020202020204" pitchFamily="34" charset="0"/>
              <a:buChar char="•"/>
            </a:pPr>
            <a:r>
              <a:rPr lang="en-US" dirty="0"/>
              <a:t>B. The public does not have access to information about the compensation of the senior executives of the entity through periodic reports filed under section 13(a) or 15(d) of the Securities Exchange Act of 1934 (15 U.S.C. 78m(a), 78o(d)) or section 6104 of the Internal Revenue Code of 1986</a:t>
            </a:r>
          </a:p>
          <a:p>
            <a:pPr marL="342900" indent="-342900">
              <a:buFont typeface="Arial" panose="020B0604020202020204" pitchFamily="34" charset="0"/>
              <a:buChar char="•"/>
            </a:pPr>
            <a:r>
              <a:rPr lang="en-US" b="1" dirty="0"/>
              <a:t>Our organization is exempt from reporting compensation</a:t>
            </a:r>
          </a:p>
        </p:txBody>
      </p:sp>
    </p:spTree>
    <p:extLst>
      <p:ext uri="{BB962C8B-B14F-4D97-AF65-F5344CB8AC3E}">
        <p14:creationId xmlns:p14="http://schemas.microsoft.com/office/powerpoint/2010/main" val="8554722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83F7A-9D13-C4D5-381A-BB2F36F7863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0D5181-3288-05D4-37E5-7A4AB8C27FCA}"/>
              </a:ext>
            </a:extLst>
          </p:cNvPr>
          <p:cNvSpPr>
            <a:spLocks noGrp="1"/>
          </p:cNvSpPr>
          <p:nvPr>
            <p:ph idx="1"/>
          </p:nvPr>
        </p:nvSpPr>
        <p:spPr>
          <a:xfrm>
            <a:off x="712223" y="126510"/>
            <a:ext cx="8341241" cy="6618321"/>
          </a:xfrm>
        </p:spPr>
        <p:txBody>
          <a:bodyPr>
            <a:noAutofit/>
          </a:bodyPr>
          <a:lstStyle/>
          <a:p>
            <a:pPr>
              <a:lnSpc>
                <a:spcPct val="100000"/>
              </a:lnSpc>
              <a:spcBef>
                <a:spcPts val="0"/>
              </a:spcBef>
            </a:pPr>
            <a:r>
              <a:rPr lang="en-US" sz="2400" b="1" dirty="0"/>
              <a:t>Common Non-FDP Subrecipient Letter of Intent / Subrecipient Commitment Form elements</a:t>
            </a:r>
          </a:p>
          <a:p>
            <a:pPr>
              <a:lnSpc>
                <a:spcPct val="100000"/>
              </a:lnSpc>
              <a:spcBef>
                <a:spcPts val="0"/>
              </a:spcBef>
            </a:pPr>
            <a:endParaRPr lang="en-US" sz="2400" b="1" i="1" dirty="0"/>
          </a:p>
          <a:p>
            <a:r>
              <a:rPr lang="en-US" sz="2400" dirty="0"/>
              <a:t>Audit Status</a:t>
            </a:r>
          </a:p>
          <a:p>
            <a:pPr marL="342900" indent="-342900">
              <a:buFont typeface="Arial" panose="020B0604020202020204" pitchFamily="34" charset="0"/>
              <a:buChar char="•"/>
            </a:pPr>
            <a:r>
              <a:rPr lang="en-US" sz="2400" b="1" dirty="0"/>
              <a:t>Subrecipient was required to conduct an annual audit in accordance with the Uniform Guidance Subpart F, Audit Requirements for the most recent Audit year</a:t>
            </a:r>
          </a:p>
          <a:p>
            <a:pPr marL="1085850" lvl="1" indent="-342900">
              <a:buFont typeface="Arial" panose="020B0604020202020204" pitchFamily="34" charset="0"/>
              <a:buChar char="•"/>
            </a:pPr>
            <a:r>
              <a:rPr lang="en-US" sz="2400" dirty="0"/>
              <a:t>Most recent fiscal year audit completed?</a:t>
            </a:r>
          </a:p>
          <a:p>
            <a:pPr marL="1085850" lvl="1" indent="-342900">
              <a:buFont typeface="Arial" panose="020B0604020202020204" pitchFamily="34" charset="0"/>
              <a:buChar char="•"/>
            </a:pPr>
            <a:r>
              <a:rPr lang="en-US" sz="2400" dirty="0"/>
              <a:t>Were there any audit findings reported?</a:t>
            </a:r>
          </a:p>
          <a:p>
            <a:pPr marL="1485900" lvl="2" indent="-342900">
              <a:buFont typeface="Arial" panose="020B0604020202020204" pitchFamily="34" charset="0"/>
              <a:buChar char="•"/>
            </a:pPr>
            <a:r>
              <a:rPr lang="en-US" sz="2400" dirty="0"/>
              <a:t>If so, include URL or attach a copy</a:t>
            </a:r>
          </a:p>
          <a:p>
            <a:pPr marL="342900" indent="-342900">
              <a:buFont typeface="Arial" panose="020B0604020202020204" pitchFamily="34" charset="0"/>
              <a:buChar char="•"/>
            </a:pPr>
            <a:r>
              <a:rPr lang="en-US" sz="2400" dirty="0"/>
              <a:t>Subrecipient does not receive an annual audit in accordance with Uniform Guidance requirements.  Subrecipient is:</a:t>
            </a:r>
          </a:p>
          <a:p>
            <a:pPr marL="1085850" lvl="1" indent="-342900">
              <a:buFont typeface="Arial" panose="020B0604020202020204" pitchFamily="34" charset="0"/>
              <a:buChar char="•"/>
            </a:pPr>
            <a:r>
              <a:rPr lang="en-US" sz="2400" dirty="0"/>
              <a:t>Nonprofit entity under federal funding threshold</a:t>
            </a:r>
          </a:p>
          <a:p>
            <a:pPr marL="1085850" lvl="1" indent="-342900">
              <a:buFont typeface="Arial" panose="020B0604020202020204" pitchFamily="34" charset="0"/>
              <a:buChar char="•"/>
            </a:pPr>
            <a:r>
              <a:rPr lang="en-US" sz="2400" dirty="0"/>
              <a:t>Foreign entity</a:t>
            </a:r>
          </a:p>
          <a:p>
            <a:pPr marL="1085850" lvl="1" indent="-342900">
              <a:buFont typeface="Arial" panose="020B0604020202020204" pitchFamily="34" charset="0"/>
              <a:buChar char="•"/>
            </a:pPr>
            <a:r>
              <a:rPr lang="en-US" sz="2400" dirty="0"/>
              <a:t>For-profit entity</a:t>
            </a:r>
          </a:p>
          <a:p>
            <a:pPr marL="1085850" lvl="1" indent="-342900">
              <a:buFont typeface="Arial" panose="020B0604020202020204" pitchFamily="34" charset="0"/>
              <a:buChar char="•"/>
            </a:pPr>
            <a:r>
              <a:rPr lang="en-US" sz="2400" dirty="0"/>
              <a:t>Government</a:t>
            </a:r>
          </a:p>
        </p:txBody>
      </p:sp>
    </p:spTree>
    <p:extLst>
      <p:ext uri="{BB962C8B-B14F-4D97-AF65-F5344CB8AC3E}">
        <p14:creationId xmlns:p14="http://schemas.microsoft.com/office/powerpoint/2010/main" val="11742662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3F6FE-6586-DBDD-AD9E-0E28D2D0C3D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DD990B-5B80-CEBB-390E-D40D014037D7}"/>
              </a:ext>
            </a:extLst>
          </p:cNvPr>
          <p:cNvSpPr>
            <a:spLocks noGrp="1"/>
          </p:cNvSpPr>
          <p:nvPr>
            <p:ph idx="1"/>
          </p:nvPr>
        </p:nvSpPr>
        <p:spPr>
          <a:xfrm>
            <a:off x="712223" y="126510"/>
            <a:ext cx="8341241" cy="6618321"/>
          </a:xfrm>
        </p:spPr>
        <p:txBody>
          <a:bodyPr>
            <a:normAutofit/>
          </a:bodyPr>
          <a:lstStyle/>
          <a:p>
            <a:pPr>
              <a:lnSpc>
                <a:spcPct val="100000"/>
              </a:lnSpc>
              <a:spcBef>
                <a:spcPts val="0"/>
              </a:spcBef>
            </a:pPr>
            <a:r>
              <a:rPr lang="en-US" sz="2400" b="1" dirty="0"/>
              <a:t>Common Non-FDP Subrecipient Letter of Intent / Subrecipient Commitment Form elements</a:t>
            </a:r>
          </a:p>
          <a:p>
            <a:pPr>
              <a:lnSpc>
                <a:spcPct val="100000"/>
              </a:lnSpc>
              <a:spcBef>
                <a:spcPts val="0"/>
              </a:spcBef>
            </a:pPr>
            <a:endParaRPr lang="en-US" sz="2400" b="1" i="1" dirty="0"/>
          </a:p>
          <a:p>
            <a:r>
              <a:rPr lang="en-US" sz="2400" dirty="0"/>
              <a:t>Audit Status</a:t>
            </a:r>
          </a:p>
          <a:p>
            <a:pPr marL="342900" indent="-342900">
              <a:buFont typeface="Arial" panose="020B0604020202020204" pitchFamily="34" charset="0"/>
              <a:buChar char="•"/>
            </a:pPr>
            <a:r>
              <a:rPr lang="en-US" sz="2400" dirty="0"/>
              <a:t>No material weaknesses, no material instances of noncompliance with federal laws or regulations, no reportable conditions, no findings, and there are no unresolved prior year findings related to any subaward(s) from PTE</a:t>
            </a:r>
          </a:p>
          <a:p>
            <a:pPr marL="342900" indent="-342900">
              <a:buFont typeface="Arial" panose="020B0604020202020204" pitchFamily="34" charset="0"/>
              <a:buChar char="•"/>
            </a:pPr>
            <a:r>
              <a:rPr lang="en-US" sz="2400" dirty="0"/>
              <a:t>There are material weaknesses, material instances of noncompliance with federal laws or regulations, reportable conditions, findings, or unresolved prior year findings related to subaward(s) from PTE</a:t>
            </a:r>
          </a:p>
          <a:p>
            <a:pPr>
              <a:lnSpc>
                <a:spcPct val="100000"/>
              </a:lnSpc>
              <a:spcBef>
                <a:spcPts val="0"/>
              </a:spcBef>
            </a:pPr>
            <a:endParaRPr lang="en-US" sz="2400" dirty="0"/>
          </a:p>
        </p:txBody>
      </p:sp>
    </p:spTree>
    <p:extLst>
      <p:ext uri="{BB962C8B-B14F-4D97-AF65-F5344CB8AC3E}">
        <p14:creationId xmlns:p14="http://schemas.microsoft.com/office/powerpoint/2010/main" val="30958032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83A87-B333-757A-5944-9A53D7E2071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CCEE89-FB75-8BB0-9F54-B55D54BFE257}"/>
              </a:ext>
            </a:extLst>
          </p:cNvPr>
          <p:cNvSpPr>
            <a:spLocks noGrp="1"/>
          </p:cNvSpPr>
          <p:nvPr>
            <p:ph idx="1"/>
          </p:nvPr>
        </p:nvSpPr>
        <p:spPr>
          <a:xfrm>
            <a:off x="712223" y="126510"/>
            <a:ext cx="8341241" cy="6618321"/>
          </a:xfrm>
        </p:spPr>
        <p:txBody>
          <a:bodyPr>
            <a:noAutofit/>
          </a:bodyPr>
          <a:lstStyle/>
          <a:p>
            <a:pPr>
              <a:lnSpc>
                <a:spcPct val="100000"/>
              </a:lnSpc>
              <a:spcBef>
                <a:spcPts val="0"/>
              </a:spcBef>
            </a:pPr>
            <a:r>
              <a:rPr lang="en-US" sz="2400" b="1" dirty="0"/>
              <a:t>Common Non-FDP Subrecipient Letter of Intent / Subrecipient Commitment Form elements</a:t>
            </a:r>
          </a:p>
          <a:p>
            <a:pPr>
              <a:lnSpc>
                <a:spcPct val="100000"/>
              </a:lnSpc>
              <a:spcBef>
                <a:spcPts val="0"/>
              </a:spcBef>
            </a:pPr>
            <a:endParaRPr lang="en-US" sz="2400" b="1" i="1" dirty="0"/>
          </a:p>
          <a:p>
            <a:r>
              <a:rPr lang="en-US" sz="2400" dirty="0"/>
              <a:t>University of Nebraska Single Audit Reports for Year Ended June 30, 2025</a:t>
            </a:r>
          </a:p>
          <a:p>
            <a:r>
              <a:rPr lang="en-US" sz="2400" dirty="0">
                <a:hlinkClick r:id="rId3"/>
              </a:rPr>
              <a:t>https://nebraska.edu/offices/business-finance/accounting-finance#docaccess-2ce2e8a489a1d70596ae435fa0a15296</a:t>
            </a:r>
            <a:endParaRPr lang="en-US" sz="2400" dirty="0"/>
          </a:p>
        </p:txBody>
      </p:sp>
      <p:pic>
        <p:nvPicPr>
          <p:cNvPr id="4" name="Picture 3">
            <a:extLst>
              <a:ext uri="{FF2B5EF4-FFF2-40B4-BE49-F238E27FC236}">
                <a16:creationId xmlns:a16="http://schemas.microsoft.com/office/drawing/2014/main" id="{E7A96629-6EA6-65B7-2496-964A4BAD2CAF}"/>
              </a:ext>
            </a:extLst>
          </p:cNvPr>
          <p:cNvPicPr>
            <a:picLocks noChangeAspect="1"/>
          </p:cNvPicPr>
          <p:nvPr/>
        </p:nvPicPr>
        <p:blipFill>
          <a:blip r:embed="rId4"/>
          <a:stretch>
            <a:fillRect/>
          </a:stretch>
        </p:blipFill>
        <p:spPr>
          <a:xfrm>
            <a:off x="712223" y="3273276"/>
            <a:ext cx="6401693" cy="3134162"/>
          </a:xfrm>
          <a:prstGeom prst="rect">
            <a:avLst/>
          </a:prstGeom>
        </p:spPr>
      </p:pic>
    </p:spTree>
    <p:extLst>
      <p:ext uri="{BB962C8B-B14F-4D97-AF65-F5344CB8AC3E}">
        <p14:creationId xmlns:p14="http://schemas.microsoft.com/office/powerpoint/2010/main" val="21523711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141EEA-5918-B47F-921D-A6773EDE269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7FFC38-E17A-162D-A37D-146E170DB5AD}"/>
              </a:ext>
            </a:extLst>
          </p:cNvPr>
          <p:cNvSpPr>
            <a:spLocks noGrp="1"/>
          </p:cNvSpPr>
          <p:nvPr>
            <p:ph idx="1"/>
          </p:nvPr>
        </p:nvSpPr>
        <p:spPr>
          <a:xfrm>
            <a:off x="712223" y="126510"/>
            <a:ext cx="8341241" cy="6618321"/>
          </a:xfrm>
        </p:spPr>
        <p:txBody>
          <a:bodyPr>
            <a:normAutofit/>
          </a:bodyPr>
          <a:lstStyle/>
          <a:p>
            <a:pPr>
              <a:lnSpc>
                <a:spcPct val="100000"/>
              </a:lnSpc>
              <a:spcBef>
                <a:spcPts val="0"/>
              </a:spcBef>
            </a:pPr>
            <a:r>
              <a:rPr lang="en-US" sz="2400" b="1" dirty="0"/>
              <a:t>Common Non-FDP Subrecipient Letter of Intent / Subrecipient Commitment Form elements</a:t>
            </a:r>
          </a:p>
          <a:p>
            <a:pPr>
              <a:lnSpc>
                <a:spcPct val="100000"/>
              </a:lnSpc>
              <a:spcBef>
                <a:spcPts val="0"/>
              </a:spcBef>
            </a:pPr>
            <a:endParaRPr lang="en-US" sz="2400" b="1" i="1" dirty="0"/>
          </a:p>
          <a:p>
            <a:r>
              <a:rPr lang="en-US" b="1" dirty="0"/>
              <a:t>Fiscal Responsibility</a:t>
            </a:r>
          </a:p>
          <a:p>
            <a:r>
              <a:rPr lang="en-US" dirty="0"/>
              <a:t>Subrecipient certifies that</a:t>
            </a:r>
          </a:p>
          <a:p>
            <a:pPr marL="342900" indent="-342900">
              <a:buFont typeface="Wingdings" panose="05000000000000000000" pitchFamily="2" charset="2"/>
              <a:buChar char="ü"/>
            </a:pPr>
            <a:r>
              <a:rPr lang="en-US" dirty="0"/>
              <a:t>Its financial system is in accordance with generally accepted accounting principle and has the capability to identify, in its accounts, all federal awards received and expended and the federal programs under which they were received</a:t>
            </a:r>
          </a:p>
          <a:p>
            <a:pPr marL="342900" indent="-342900">
              <a:buFont typeface="Wingdings" panose="05000000000000000000" pitchFamily="2" charset="2"/>
              <a:buChar char="ü"/>
            </a:pPr>
            <a:r>
              <a:rPr lang="en-US" dirty="0"/>
              <a:t>It maintains internal controls to assure that it is managing federal awards in compliance with applicable laws, regulations, and the provisions of contracts or grants</a:t>
            </a:r>
          </a:p>
          <a:p>
            <a:pPr marL="342900" indent="-342900">
              <a:buFont typeface="Wingdings" panose="05000000000000000000" pitchFamily="2" charset="2"/>
              <a:buChar char="ü"/>
            </a:pPr>
            <a:r>
              <a:rPr lang="en-US" dirty="0"/>
              <a:t>It complies with applicable laws and regulations</a:t>
            </a:r>
          </a:p>
          <a:p>
            <a:pPr marL="342900" indent="-342900">
              <a:buFont typeface="Wingdings" panose="05000000000000000000" pitchFamily="2" charset="2"/>
              <a:buChar char="ü"/>
            </a:pPr>
            <a:r>
              <a:rPr lang="en-US" dirty="0"/>
              <a:t>It can prepare appropriate financial statements, including the schedule of expenditures of federal awards</a:t>
            </a:r>
          </a:p>
          <a:p>
            <a:pPr marL="342900" indent="-342900">
              <a:buFont typeface="Wingdings" panose="05000000000000000000" pitchFamily="2" charset="2"/>
              <a:buChar char="ü"/>
            </a:pPr>
            <a:r>
              <a:rPr lang="en-US" dirty="0"/>
              <a:t>Has a procurement system that allows for free and open competition and eliminates or reduces conflict of interest in the procurement process</a:t>
            </a:r>
          </a:p>
          <a:p>
            <a:pPr marL="342900" indent="-342900">
              <a:buFont typeface="Wingdings" panose="05000000000000000000" pitchFamily="2" charset="2"/>
              <a:buChar char="ü"/>
            </a:pPr>
            <a:r>
              <a:rPr lang="en-US" dirty="0"/>
              <a:t>Has a financial management system that provides for the control and accountability of project funds, property, and other assets</a:t>
            </a:r>
          </a:p>
          <a:p>
            <a:pPr>
              <a:lnSpc>
                <a:spcPct val="100000"/>
              </a:lnSpc>
              <a:spcBef>
                <a:spcPts val="0"/>
              </a:spcBef>
            </a:pPr>
            <a:endParaRPr lang="en-US" sz="2400" dirty="0"/>
          </a:p>
        </p:txBody>
      </p:sp>
    </p:spTree>
    <p:extLst>
      <p:ext uri="{BB962C8B-B14F-4D97-AF65-F5344CB8AC3E}">
        <p14:creationId xmlns:p14="http://schemas.microsoft.com/office/powerpoint/2010/main" val="40891254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42B773-C06A-D0BF-0435-72BB5E32C77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A334EF-D025-F8C0-8DB0-52CC583DDA2B}"/>
              </a:ext>
            </a:extLst>
          </p:cNvPr>
          <p:cNvSpPr>
            <a:spLocks noGrp="1"/>
          </p:cNvSpPr>
          <p:nvPr>
            <p:ph idx="1"/>
          </p:nvPr>
        </p:nvSpPr>
        <p:spPr>
          <a:xfrm>
            <a:off x="712223" y="126510"/>
            <a:ext cx="8341241" cy="6618321"/>
          </a:xfrm>
        </p:spPr>
        <p:txBody>
          <a:bodyPr>
            <a:normAutofit/>
          </a:bodyPr>
          <a:lstStyle/>
          <a:p>
            <a:pPr>
              <a:lnSpc>
                <a:spcPct val="100000"/>
              </a:lnSpc>
              <a:spcBef>
                <a:spcPts val="0"/>
              </a:spcBef>
            </a:pPr>
            <a:r>
              <a:rPr lang="en-US" sz="2400" b="1" dirty="0"/>
              <a:t>Common Non-FDP Subrecipient Letter of Intent / Subrecipient Commitment Form elements</a:t>
            </a:r>
          </a:p>
          <a:p>
            <a:pPr>
              <a:lnSpc>
                <a:spcPct val="100000"/>
              </a:lnSpc>
              <a:spcBef>
                <a:spcPts val="0"/>
              </a:spcBef>
            </a:pPr>
            <a:endParaRPr lang="en-US" sz="2400" b="1" i="1" dirty="0"/>
          </a:p>
          <a:p>
            <a:r>
              <a:rPr lang="en-US" sz="2400" dirty="0"/>
              <a:t>Ethics in Research Training</a:t>
            </a:r>
          </a:p>
          <a:p>
            <a:pPr marL="342900" indent="-342900">
              <a:buFont typeface="Arial" panose="020B0604020202020204" pitchFamily="34" charset="0"/>
              <a:buChar char="•"/>
            </a:pPr>
            <a:r>
              <a:rPr lang="en-US" sz="2400" dirty="0"/>
              <a:t>Subrecipient organization/institution will ensure that all undergraduates, graduate students, and postdoctoral researchers who will be support by this NSF proposal will be trained on the oversight of the responsible and ethical conduct of research</a:t>
            </a:r>
          </a:p>
          <a:p>
            <a:pPr marL="342900" indent="-342900">
              <a:buFont typeface="Arial" panose="020B0604020202020204" pitchFamily="34" charset="0"/>
              <a:buChar char="•"/>
            </a:pPr>
            <a:r>
              <a:rPr lang="en-US" sz="2400" dirty="0"/>
              <a:t>Not applicable because this project is not being funded by NSF</a:t>
            </a:r>
          </a:p>
        </p:txBody>
      </p:sp>
    </p:spTree>
    <p:extLst>
      <p:ext uri="{BB962C8B-B14F-4D97-AF65-F5344CB8AC3E}">
        <p14:creationId xmlns:p14="http://schemas.microsoft.com/office/powerpoint/2010/main" val="20754188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463CC2-91DF-E151-E711-D5D170299D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A66201-8FD4-F8AD-D4E8-6B7BAF471D45}"/>
              </a:ext>
            </a:extLst>
          </p:cNvPr>
          <p:cNvSpPr>
            <a:spLocks noGrp="1"/>
          </p:cNvSpPr>
          <p:nvPr>
            <p:ph idx="1"/>
          </p:nvPr>
        </p:nvSpPr>
        <p:spPr>
          <a:xfrm>
            <a:off x="712223" y="126510"/>
            <a:ext cx="8341241" cy="6618321"/>
          </a:xfrm>
        </p:spPr>
        <p:txBody>
          <a:bodyPr>
            <a:normAutofit/>
          </a:bodyPr>
          <a:lstStyle/>
          <a:p>
            <a:pPr>
              <a:lnSpc>
                <a:spcPct val="100000"/>
              </a:lnSpc>
              <a:spcBef>
                <a:spcPts val="600"/>
              </a:spcBef>
              <a:spcAft>
                <a:spcPts val="600"/>
              </a:spcAft>
            </a:pPr>
            <a:r>
              <a:rPr lang="en-US" sz="2400" b="1" dirty="0"/>
              <a:t>Common Non-FDP Subrecipient Letter of Intent / Subrecipient Commitment Form elements</a:t>
            </a:r>
          </a:p>
          <a:p>
            <a:pPr>
              <a:lnSpc>
                <a:spcPct val="100000"/>
              </a:lnSpc>
              <a:spcBef>
                <a:spcPts val="600"/>
              </a:spcBef>
              <a:spcAft>
                <a:spcPts val="600"/>
              </a:spcAft>
            </a:pPr>
            <a:endParaRPr lang="en-US" sz="3600" b="1" i="1" dirty="0"/>
          </a:p>
          <a:p>
            <a:pPr>
              <a:lnSpc>
                <a:spcPct val="100000"/>
              </a:lnSpc>
              <a:spcBef>
                <a:spcPts val="600"/>
              </a:spcBef>
              <a:spcAft>
                <a:spcPts val="600"/>
              </a:spcAft>
            </a:pPr>
            <a:endParaRPr lang="en-US" sz="3600" b="1" i="1" dirty="0"/>
          </a:p>
          <a:p>
            <a:pPr algn="ctr"/>
            <a:r>
              <a:rPr lang="en-US" sz="3600" dirty="0"/>
              <a:t>Subrecipient is in compliance with all federal rules and regulations.</a:t>
            </a:r>
          </a:p>
        </p:txBody>
      </p:sp>
    </p:spTree>
    <p:extLst>
      <p:ext uri="{BB962C8B-B14F-4D97-AF65-F5344CB8AC3E}">
        <p14:creationId xmlns:p14="http://schemas.microsoft.com/office/powerpoint/2010/main" val="18332682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63F99-2CA6-10F0-1C51-C280243A363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9EE2B0-385C-9958-57D8-EDAE0DE77249}"/>
              </a:ext>
            </a:extLst>
          </p:cNvPr>
          <p:cNvSpPr>
            <a:spLocks noGrp="1"/>
          </p:cNvSpPr>
          <p:nvPr>
            <p:ph idx="1"/>
          </p:nvPr>
        </p:nvSpPr>
        <p:spPr>
          <a:xfrm>
            <a:off x="712223" y="126510"/>
            <a:ext cx="8341241" cy="6618321"/>
          </a:xfrm>
        </p:spPr>
        <p:txBody>
          <a:bodyPr>
            <a:noAutofit/>
          </a:bodyPr>
          <a:lstStyle/>
          <a:p>
            <a:pPr>
              <a:lnSpc>
                <a:spcPct val="100000"/>
              </a:lnSpc>
              <a:spcBef>
                <a:spcPts val="600"/>
              </a:spcBef>
              <a:spcAft>
                <a:spcPts val="600"/>
              </a:spcAft>
            </a:pPr>
            <a:r>
              <a:rPr lang="en-US" sz="2400" b="1" dirty="0"/>
              <a:t>Common Non-FDP Subrecipient Letter of Intent / Subrecipient Commitment Form elements</a:t>
            </a:r>
            <a:endParaRPr lang="en-US" sz="2400" b="1" i="1" dirty="0"/>
          </a:p>
          <a:p>
            <a:endParaRPr lang="en-US" sz="2400" dirty="0"/>
          </a:p>
          <a:p>
            <a:r>
              <a:rPr lang="en-US" sz="2400" dirty="0"/>
              <a:t>Certification Regarding Malign Foreign Talent Recruitment Programs</a:t>
            </a:r>
            <a:r>
              <a:rPr lang="en-US" sz="2400" i="1" dirty="0"/>
              <a:t> - DOE, NASA, NIH, NSF only</a:t>
            </a:r>
          </a:p>
          <a:p>
            <a:pPr marL="342900" indent="-342900">
              <a:buFont typeface="Arial" panose="020B0604020202020204" pitchFamily="34" charset="0"/>
              <a:buChar char="•"/>
            </a:pPr>
            <a:r>
              <a:rPr lang="en-US" sz="2400" dirty="0"/>
              <a:t>Subrecipient’s Authorized Official certifies all covered individuals* participating on this project have been made aware of and have certified they are not a party to a Malign Foreign Talent Recruitment Program, in accordance with Section 10632(a) of the CHIPS and Science Act of 2022</a:t>
            </a:r>
          </a:p>
          <a:p>
            <a:endParaRPr lang="en-US" sz="2400" dirty="0"/>
          </a:p>
          <a:p>
            <a:r>
              <a:rPr lang="en-US" dirty="0"/>
              <a:t>*The CHIPS and Science Act of 2022 defines a ”covered individual” as an individual who (A) contributes in a substantive, meaningful way to the scientific development or execution of a research and development project proposed to be carried out with a research and development award from a Federal research agency; and (B) is designated as a covered individual by the Federal research agency concerned.</a:t>
            </a:r>
          </a:p>
        </p:txBody>
      </p:sp>
    </p:spTree>
    <p:extLst>
      <p:ext uri="{BB962C8B-B14F-4D97-AF65-F5344CB8AC3E}">
        <p14:creationId xmlns:p14="http://schemas.microsoft.com/office/powerpoint/2010/main" val="4101562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C17D8A-5129-5E36-8B28-2AEB5440201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E75537-45A8-9F8A-D979-81EEEFAFC6D7}"/>
              </a:ext>
            </a:extLst>
          </p:cNvPr>
          <p:cNvSpPr>
            <a:spLocks noGrp="1"/>
          </p:cNvSpPr>
          <p:nvPr>
            <p:ph idx="1"/>
          </p:nvPr>
        </p:nvSpPr>
        <p:spPr>
          <a:xfrm>
            <a:off x="712223" y="126510"/>
            <a:ext cx="8341241" cy="6618321"/>
          </a:xfrm>
        </p:spPr>
        <p:txBody>
          <a:bodyPr>
            <a:noAutofit/>
          </a:bodyPr>
          <a:lstStyle/>
          <a:p>
            <a:pPr>
              <a:lnSpc>
                <a:spcPct val="100000"/>
              </a:lnSpc>
              <a:spcBef>
                <a:spcPts val="600"/>
              </a:spcBef>
              <a:spcAft>
                <a:spcPts val="600"/>
              </a:spcAft>
            </a:pPr>
            <a:r>
              <a:rPr lang="en-US" sz="2400" b="1" dirty="0"/>
              <a:t>Common Non-FDP Subrecipient Letter of Intent / Subrecipient Commitment Form elements</a:t>
            </a:r>
            <a:endParaRPr lang="en-US" sz="2400" b="1" i="1" dirty="0"/>
          </a:p>
          <a:p>
            <a:endParaRPr lang="en-US" sz="2400" dirty="0"/>
          </a:p>
          <a:p>
            <a:r>
              <a:rPr lang="en-US" sz="2400" dirty="0"/>
              <a:t>Certification Regarding Research Security Training</a:t>
            </a:r>
            <a:r>
              <a:rPr lang="en-US" sz="2400" i="1" dirty="0"/>
              <a:t> – DOE, NSF, USDA, and NIH only</a:t>
            </a:r>
          </a:p>
          <a:p>
            <a:pPr marL="342900" indent="-342900">
              <a:buFont typeface="Arial" panose="020B0604020202020204" pitchFamily="34" charset="0"/>
              <a:buChar char="•"/>
            </a:pPr>
            <a:r>
              <a:rPr lang="en-US" sz="2400" dirty="0"/>
              <a:t>Subrecipient’s Authorized Official certifies all covered individuals* participating on this project  have completed research security training consistent in accordance with Section 10634 of the CHIPS and Science Act of 2022</a:t>
            </a:r>
          </a:p>
          <a:p>
            <a:pPr marL="342900" indent="-342900">
              <a:buFont typeface="Arial" panose="020B0604020202020204" pitchFamily="34" charset="0"/>
              <a:buChar char="•"/>
            </a:pPr>
            <a:endParaRPr lang="en-US" sz="2400" dirty="0"/>
          </a:p>
          <a:p>
            <a:endParaRPr lang="en-US" sz="2400" dirty="0"/>
          </a:p>
          <a:p>
            <a:r>
              <a:rPr lang="en-US" dirty="0"/>
              <a:t>*The CHIPS and Science Act of 2022 defines a ”covered individual” as an individual who (A) contributes in a substantive, meaningful way to the scientific development or execution of a research and development project proposed to be carried out with a research and development award from a Federal research agency; and (B) is designated as a covered individual by the Federal research agency concerned.</a:t>
            </a:r>
          </a:p>
        </p:txBody>
      </p:sp>
    </p:spTree>
    <p:extLst>
      <p:ext uri="{BB962C8B-B14F-4D97-AF65-F5344CB8AC3E}">
        <p14:creationId xmlns:p14="http://schemas.microsoft.com/office/powerpoint/2010/main" val="35528134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EF93F4-4B36-39D7-BBB1-D0845455C86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86F036-AD6E-50C3-A5A8-277800F32BDB}"/>
              </a:ext>
            </a:extLst>
          </p:cNvPr>
          <p:cNvSpPr>
            <a:spLocks noGrp="1"/>
          </p:cNvSpPr>
          <p:nvPr>
            <p:ph idx="1"/>
          </p:nvPr>
        </p:nvSpPr>
        <p:spPr>
          <a:xfrm>
            <a:off x="712223" y="126510"/>
            <a:ext cx="8341241" cy="6618321"/>
          </a:xfrm>
        </p:spPr>
        <p:txBody>
          <a:bodyPr>
            <a:noAutofit/>
          </a:bodyPr>
          <a:lstStyle/>
          <a:p>
            <a:pPr>
              <a:lnSpc>
                <a:spcPct val="100000"/>
              </a:lnSpc>
              <a:spcBef>
                <a:spcPts val="600"/>
              </a:spcBef>
              <a:spcAft>
                <a:spcPts val="600"/>
              </a:spcAft>
            </a:pPr>
            <a:r>
              <a:rPr lang="en-US" sz="2400" b="1" dirty="0"/>
              <a:t>Research Security Training</a:t>
            </a:r>
          </a:p>
          <a:p>
            <a:pPr>
              <a:lnSpc>
                <a:spcPct val="100000"/>
              </a:lnSpc>
              <a:spcBef>
                <a:spcPts val="600"/>
              </a:spcBef>
              <a:spcAft>
                <a:spcPts val="600"/>
              </a:spcAft>
            </a:pPr>
            <a:endParaRPr lang="en-US" sz="2400" dirty="0"/>
          </a:p>
          <a:p>
            <a:pPr marL="342900" indent="-342900">
              <a:lnSpc>
                <a:spcPct val="100000"/>
              </a:lnSpc>
              <a:spcBef>
                <a:spcPts val="600"/>
              </a:spcBef>
              <a:spcAft>
                <a:spcPts val="600"/>
              </a:spcAft>
              <a:buFont typeface="Arial" panose="020B0604020202020204" pitchFamily="34" charset="0"/>
              <a:buChar char="•"/>
            </a:pPr>
            <a:r>
              <a:rPr lang="en-US" sz="2400" dirty="0"/>
              <a:t>Existing</a:t>
            </a:r>
          </a:p>
          <a:p>
            <a:pPr marL="1085850" lvl="1" indent="-342900">
              <a:lnSpc>
                <a:spcPct val="100000"/>
              </a:lnSpc>
              <a:spcBef>
                <a:spcPts val="600"/>
              </a:spcBef>
              <a:spcAft>
                <a:spcPts val="600"/>
              </a:spcAft>
              <a:buFont typeface="Arial" panose="020B0604020202020204" pitchFamily="34" charset="0"/>
              <a:buChar char="•"/>
            </a:pPr>
            <a:r>
              <a:rPr lang="en-US" sz="2400" dirty="0"/>
              <a:t>Information Security Awareness</a:t>
            </a:r>
          </a:p>
          <a:p>
            <a:pPr marL="1085850" lvl="1" indent="-342900">
              <a:lnSpc>
                <a:spcPct val="100000"/>
              </a:lnSpc>
              <a:spcBef>
                <a:spcPts val="600"/>
              </a:spcBef>
              <a:spcAft>
                <a:spcPts val="600"/>
              </a:spcAft>
              <a:buFont typeface="Arial" panose="020B0604020202020204" pitchFamily="34" charset="0"/>
              <a:buChar char="•"/>
            </a:pPr>
            <a:r>
              <a:rPr lang="en-US" sz="2400" dirty="0"/>
              <a:t>Conflict of Interest</a:t>
            </a:r>
          </a:p>
          <a:p>
            <a:pPr marL="342900" indent="-342900">
              <a:lnSpc>
                <a:spcPct val="100000"/>
              </a:lnSpc>
              <a:spcBef>
                <a:spcPts val="600"/>
              </a:spcBef>
              <a:spcAft>
                <a:spcPts val="600"/>
              </a:spcAft>
              <a:buFont typeface="Arial" panose="020B0604020202020204" pitchFamily="34" charset="0"/>
              <a:buChar char="•"/>
            </a:pPr>
            <a:r>
              <a:rPr lang="en-US" sz="2400" dirty="0"/>
              <a:t>New</a:t>
            </a:r>
          </a:p>
          <a:p>
            <a:pPr marL="1085850" lvl="1" indent="-342900">
              <a:lnSpc>
                <a:spcPct val="100000"/>
              </a:lnSpc>
              <a:spcBef>
                <a:spcPts val="600"/>
              </a:spcBef>
              <a:spcAft>
                <a:spcPts val="600"/>
              </a:spcAft>
              <a:buFont typeface="Arial" panose="020B0604020202020204" pitchFamily="34" charset="0"/>
              <a:buChar char="•"/>
            </a:pPr>
            <a:r>
              <a:rPr lang="en-US" sz="2400" dirty="0"/>
              <a:t>Research Security course in Canvas: </a:t>
            </a:r>
            <a:r>
              <a:rPr lang="en-US" sz="2400" u="sng" dirty="0">
                <a:hlinkClick r:id="rId3"/>
              </a:rPr>
              <a:t>https://unmc.instructure.com/enroll/XBFEN6</a:t>
            </a:r>
            <a:endParaRPr lang="en-US" sz="2400" dirty="0"/>
          </a:p>
        </p:txBody>
      </p:sp>
    </p:spTree>
    <p:extLst>
      <p:ext uri="{BB962C8B-B14F-4D97-AF65-F5344CB8AC3E}">
        <p14:creationId xmlns:p14="http://schemas.microsoft.com/office/powerpoint/2010/main" val="39205461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A747CF-50CC-2525-D4B0-60E3BD725F1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CB6D5EF-9237-54FB-27AB-D68B197970D1}"/>
              </a:ext>
            </a:extLst>
          </p:cNvPr>
          <p:cNvSpPr>
            <a:spLocks noGrp="1"/>
          </p:cNvSpPr>
          <p:nvPr>
            <p:ph idx="1"/>
          </p:nvPr>
        </p:nvSpPr>
        <p:spPr>
          <a:xfrm>
            <a:off x="712223" y="126510"/>
            <a:ext cx="8341241" cy="6618321"/>
          </a:xfrm>
        </p:spPr>
        <p:txBody>
          <a:bodyPr>
            <a:noAutofit/>
          </a:bodyPr>
          <a:lstStyle/>
          <a:p>
            <a:pPr>
              <a:lnSpc>
                <a:spcPct val="100000"/>
              </a:lnSpc>
              <a:spcBef>
                <a:spcPts val="600"/>
              </a:spcBef>
              <a:spcAft>
                <a:spcPts val="600"/>
              </a:spcAft>
            </a:pPr>
            <a:r>
              <a:rPr lang="en-US" sz="1600" b="1" dirty="0"/>
              <a:t>Research Security Training</a:t>
            </a:r>
          </a:p>
          <a:p>
            <a:pPr marL="285750" indent="-285750">
              <a:buFont typeface="Arial" panose="020B0604020202020204" pitchFamily="34" charset="0"/>
              <a:buChar char="•"/>
            </a:pPr>
            <a:r>
              <a:rPr lang="en-US" sz="1600" dirty="0"/>
              <a:t>Research Security</a:t>
            </a:r>
          </a:p>
          <a:p>
            <a:pPr marL="1028700" lvl="1">
              <a:buFont typeface="Arial" panose="020B0604020202020204" pitchFamily="34" charset="0"/>
              <a:buChar char="•"/>
            </a:pPr>
            <a:r>
              <a:rPr lang="en-US" sz="1600" dirty="0"/>
              <a:t>Defining Research Security</a:t>
            </a:r>
          </a:p>
          <a:p>
            <a:pPr marL="1028700" lvl="1">
              <a:buFont typeface="Arial" panose="020B0604020202020204" pitchFamily="34" charset="0"/>
              <a:buChar char="•"/>
            </a:pPr>
            <a:r>
              <a:rPr lang="en-US" sz="1600" dirty="0"/>
              <a:t>The Importance of Safeguarding Research</a:t>
            </a:r>
          </a:p>
          <a:p>
            <a:pPr marL="1028700" lvl="1">
              <a:buFont typeface="Arial" panose="020B0604020202020204" pitchFamily="34" charset="0"/>
              <a:buChar char="•"/>
            </a:pPr>
            <a:r>
              <a:rPr lang="en-US" sz="1600" dirty="0"/>
              <a:t>Research Data Oversight</a:t>
            </a:r>
          </a:p>
          <a:p>
            <a:pPr marL="1028700" lvl="1">
              <a:buFont typeface="Arial" panose="020B0604020202020204" pitchFamily="34" charset="0"/>
              <a:buChar char="•"/>
            </a:pPr>
            <a:r>
              <a:rPr lang="en-US" sz="1600" dirty="0"/>
              <a:t>Federal Drivers of Research Security</a:t>
            </a:r>
          </a:p>
          <a:p>
            <a:pPr marL="1028700" lvl="1">
              <a:buFont typeface="Arial" panose="020B0604020202020204" pitchFamily="34" charset="0"/>
              <a:buChar char="•"/>
            </a:pPr>
            <a:r>
              <a:rPr lang="en-US" sz="1600" dirty="0"/>
              <a:t>Disclosure Responsibilities (COI/COC + Other Support)</a:t>
            </a:r>
          </a:p>
          <a:p>
            <a:pPr marL="1028700" lvl="1">
              <a:buFont typeface="Arial" panose="020B0604020202020204" pitchFamily="34" charset="0"/>
              <a:buChar char="•"/>
            </a:pPr>
            <a:r>
              <a:rPr lang="en-US" sz="1600" dirty="0"/>
              <a:t>International Collaboration &amp; Foreign Interference</a:t>
            </a:r>
          </a:p>
          <a:p>
            <a:pPr marL="1028700" lvl="1">
              <a:buFont typeface="Arial" panose="020B0604020202020204" pitchFamily="34" charset="0"/>
              <a:buChar char="•"/>
            </a:pPr>
            <a:r>
              <a:rPr lang="en-US" sz="1600" dirty="0"/>
              <a:t>Real‑World Examples (Talent Programs &amp; IP Concerns)</a:t>
            </a:r>
          </a:p>
          <a:p>
            <a:pPr marL="1028700" lvl="1">
              <a:buFont typeface="Arial" panose="020B0604020202020204" pitchFamily="34" charset="0"/>
              <a:buChar char="•"/>
            </a:pPr>
            <a:r>
              <a:rPr lang="en-US" sz="1600" dirty="0"/>
              <a:t>The Value of International Collaboration</a:t>
            </a:r>
          </a:p>
          <a:p>
            <a:pPr marL="285750" indent="-285750">
              <a:buFont typeface="Arial" panose="020B0604020202020204" pitchFamily="34" charset="0"/>
              <a:buChar char="•"/>
            </a:pPr>
            <a:r>
              <a:rPr lang="en-US" sz="1600" dirty="0"/>
              <a:t>Export Control</a:t>
            </a:r>
          </a:p>
          <a:p>
            <a:pPr marL="1028700" lvl="1">
              <a:buFont typeface="Arial" panose="020B0604020202020204" pitchFamily="34" charset="0"/>
              <a:buChar char="•"/>
            </a:pPr>
            <a:r>
              <a:rPr lang="en-US" sz="1600" dirty="0"/>
              <a:t>Understanding the Purpose of Export Controls</a:t>
            </a:r>
          </a:p>
          <a:p>
            <a:pPr marL="1028700" lvl="1">
              <a:buFont typeface="Arial" panose="020B0604020202020204" pitchFamily="34" charset="0"/>
              <a:buChar char="•"/>
            </a:pPr>
            <a:r>
              <a:rPr lang="en-US" sz="1600" dirty="0"/>
              <a:t>When Export Controls Might Apply</a:t>
            </a:r>
          </a:p>
          <a:p>
            <a:pPr marL="1028700" lvl="1">
              <a:buFont typeface="Arial" panose="020B0604020202020204" pitchFamily="34" charset="0"/>
              <a:buChar char="•"/>
            </a:pPr>
            <a:r>
              <a:rPr lang="en-US" sz="1600" dirty="0"/>
              <a:t>Primary Regulatory Agencies</a:t>
            </a:r>
          </a:p>
          <a:p>
            <a:pPr marL="1028700" lvl="1">
              <a:buFont typeface="Arial" panose="020B0604020202020204" pitchFamily="34" charset="0"/>
              <a:buChar char="•"/>
            </a:pPr>
            <a:r>
              <a:rPr lang="en-US" sz="1600" dirty="0"/>
              <a:t>The Fundamental Research Exclusion (FRE)</a:t>
            </a:r>
          </a:p>
          <a:p>
            <a:pPr marL="1028700" lvl="1">
              <a:buFont typeface="Arial" panose="020B0604020202020204" pitchFamily="34" charset="0"/>
              <a:buChar char="•"/>
            </a:pPr>
            <a:r>
              <a:rPr lang="en-US" sz="1600" dirty="0"/>
              <a:t>Defining an Export &amp; Deemed Export</a:t>
            </a:r>
          </a:p>
          <a:p>
            <a:pPr marL="1028700" lvl="1">
              <a:buFont typeface="Arial" panose="020B0604020202020204" pitchFamily="34" charset="0"/>
              <a:buChar char="•"/>
            </a:pPr>
            <a:r>
              <a:rPr lang="en-US" sz="1600" dirty="0"/>
              <a:t>Case Scenario: International Engagement</a:t>
            </a:r>
          </a:p>
          <a:p>
            <a:pPr marL="1028700" lvl="1">
              <a:buFont typeface="Arial" panose="020B0604020202020204" pitchFamily="34" charset="0"/>
              <a:buChar char="•"/>
            </a:pPr>
            <a:r>
              <a:rPr lang="en-US" sz="1600" dirty="0"/>
              <a:t>Module Wrap‑Up &amp; Where to Get Help</a:t>
            </a:r>
          </a:p>
          <a:p>
            <a:pPr marL="285750" indent="-285750">
              <a:buFont typeface="Arial" panose="020B0604020202020204" pitchFamily="34" charset="0"/>
              <a:buChar char="•"/>
            </a:pPr>
            <a:r>
              <a:rPr lang="en-US" sz="1600" dirty="0"/>
              <a:t>Mentoring &amp; Responsible Use of Funds</a:t>
            </a:r>
          </a:p>
          <a:p>
            <a:pPr marL="1028700" lvl="1">
              <a:buFont typeface="Arial" panose="020B0604020202020204" pitchFamily="34" charset="0"/>
              <a:buChar char="•"/>
            </a:pPr>
            <a:r>
              <a:rPr lang="en-US" sz="1600" dirty="0"/>
              <a:t>Mentor and Mentee Relationships</a:t>
            </a:r>
          </a:p>
          <a:p>
            <a:pPr marL="1028700" lvl="1">
              <a:buFont typeface="Arial" panose="020B0604020202020204" pitchFamily="34" charset="0"/>
              <a:buChar char="•"/>
            </a:pPr>
            <a:r>
              <a:rPr lang="en-US" sz="1600" dirty="0"/>
              <a:t>Responsibilities in Mentoring</a:t>
            </a:r>
          </a:p>
          <a:p>
            <a:pPr marL="1028700" lvl="1">
              <a:buFont typeface="Arial" panose="020B0604020202020204" pitchFamily="34" charset="0"/>
              <a:buChar char="•"/>
            </a:pPr>
            <a:r>
              <a:rPr lang="en-US" sz="1600" dirty="0"/>
              <a:t>Responsible Use of Funds (Federal Awards)</a:t>
            </a:r>
          </a:p>
          <a:p>
            <a:pPr marL="1028700" lvl="1">
              <a:buFont typeface="Arial" panose="020B0604020202020204" pitchFamily="34" charset="0"/>
              <a:buChar char="•"/>
            </a:pPr>
            <a:r>
              <a:rPr lang="en-US" sz="1600" dirty="0"/>
              <a:t>Resources &amp; Contacts</a:t>
            </a:r>
          </a:p>
          <a:p>
            <a:pPr marL="285750" indent="-285750">
              <a:buFont typeface="Arial" panose="020B0604020202020204" pitchFamily="34" charset="0"/>
              <a:buChar char="•"/>
            </a:pPr>
            <a:r>
              <a:rPr lang="en-US" sz="1600" dirty="0"/>
              <a:t>Attestation</a:t>
            </a:r>
          </a:p>
        </p:txBody>
      </p:sp>
    </p:spTree>
    <p:extLst>
      <p:ext uri="{BB962C8B-B14F-4D97-AF65-F5344CB8AC3E}">
        <p14:creationId xmlns:p14="http://schemas.microsoft.com/office/powerpoint/2010/main" val="20037265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16139B-EF93-8FDE-EBEF-99EB2ACD79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D19602-8D90-3637-3046-BBDB8C72CAB0}"/>
              </a:ext>
            </a:extLst>
          </p:cNvPr>
          <p:cNvSpPr>
            <a:spLocks noGrp="1"/>
          </p:cNvSpPr>
          <p:nvPr>
            <p:ph type="title"/>
          </p:nvPr>
        </p:nvSpPr>
        <p:spPr>
          <a:xfrm>
            <a:off x="956439" y="-149744"/>
            <a:ext cx="7514754" cy="843500"/>
          </a:xfrm>
        </p:spPr>
        <p:txBody>
          <a:bodyPr/>
          <a:lstStyle/>
          <a:p>
            <a:r>
              <a:rPr lang="en-US" sz="2800" dirty="0">
                <a:solidFill>
                  <a:srgbClr val="C00000"/>
                </a:solidFill>
              </a:rPr>
              <a:t>NIH Common Forms: Tips and Tricks</a:t>
            </a:r>
          </a:p>
        </p:txBody>
      </p:sp>
      <p:sp>
        <p:nvSpPr>
          <p:cNvPr id="3" name="Text Placeholder 2">
            <a:extLst>
              <a:ext uri="{FF2B5EF4-FFF2-40B4-BE49-F238E27FC236}">
                <a16:creationId xmlns:a16="http://schemas.microsoft.com/office/drawing/2014/main" id="{C5DA27E3-21A5-511B-8FB6-A825C5039991}"/>
              </a:ext>
            </a:extLst>
          </p:cNvPr>
          <p:cNvSpPr>
            <a:spLocks noGrp="1"/>
          </p:cNvSpPr>
          <p:nvPr>
            <p:ph type="body" idx="1"/>
          </p:nvPr>
        </p:nvSpPr>
        <p:spPr>
          <a:xfrm>
            <a:off x="1122743" y="882569"/>
            <a:ext cx="7713143" cy="5518231"/>
          </a:xfrm>
        </p:spPr>
        <p:txBody>
          <a:bodyPr>
            <a:normAutofit/>
          </a:bodyPr>
          <a:lstStyle/>
          <a:p>
            <a:r>
              <a:rPr lang="en-US" sz="1800" b="1" dirty="0">
                <a:latin typeface="Arial" panose="020B0604020202020204" pitchFamily="34" charset="0"/>
                <a:cs typeface="Arial" panose="020B0604020202020204" pitchFamily="34" charset="0"/>
              </a:rPr>
              <a:t>REMINDER – NIH is now enforcing the use of the Common Forms for Biographical Sketch and Current/Pending (Other) Support</a:t>
            </a:r>
          </a:p>
          <a:p>
            <a:r>
              <a:rPr lang="en-US" sz="1800" dirty="0">
                <a:hlinkClick r:id="rId2"/>
              </a:rPr>
              <a:t>NOT-OD-26-079: Announcement of Upcoming System Enforcement of Common Forms and End of NIHs Leniency Period</a:t>
            </a:r>
            <a:r>
              <a:rPr lang="en-US" sz="1800" dirty="0"/>
              <a:t> </a:t>
            </a:r>
          </a:p>
          <a:p>
            <a:endParaRPr lang="en-US" sz="1800" b="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800" dirty="0">
                <a:latin typeface="Arial" panose="020B0604020202020204" pitchFamily="34" charset="0"/>
                <a:cs typeface="Arial" panose="020B0604020202020204" pitchFamily="34" charset="0"/>
              </a:rPr>
              <a:t>Senior/Key Personnel must create the Common Forms in </a:t>
            </a:r>
            <a:r>
              <a:rPr lang="en-US" sz="1800" dirty="0" err="1">
                <a:latin typeface="Arial" panose="020B0604020202020204" pitchFamily="34" charset="0"/>
                <a:cs typeface="Arial" panose="020B0604020202020204" pitchFamily="34" charset="0"/>
              </a:rPr>
              <a:t>SciENcv</a:t>
            </a:r>
            <a:r>
              <a:rPr lang="en-US" sz="1800" dirty="0">
                <a:latin typeface="Arial" panose="020B0604020202020204" pitchFamily="34" charset="0"/>
                <a:cs typeface="Arial" panose="020B0604020202020204" pitchFamily="34" charset="0"/>
              </a:rPr>
              <a:t> to produce digitally certified PDFs</a:t>
            </a:r>
          </a:p>
          <a:p>
            <a:pPr marL="285750" indent="-285750">
              <a:buFont typeface="Arial" panose="020B0604020202020204" pitchFamily="34" charset="0"/>
              <a:buChar char="•"/>
            </a:pPr>
            <a:r>
              <a:rPr lang="en-US" sz="1800" dirty="0">
                <a:latin typeface="Arial" panose="020B0604020202020204" pitchFamily="34" charset="0"/>
                <a:cs typeface="Arial" panose="020B0604020202020204" pitchFamily="34" charset="0"/>
              </a:rPr>
              <a:t>Senior/Key Personnel must also obtain an ORCID ID and link the ORCID ID to their era Commons account in their Personal Profile (PPF)</a:t>
            </a:r>
          </a:p>
        </p:txBody>
      </p:sp>
      <p:pic>
        <p:nvPicPr>
          <p:cNvPr id="1028" name="Picture 4" descr="Clipboard Checklist Vector Art, Icons ...">
            <a:extLst>
              <a:ext uri="{FF2B5EF4-FFF2-40B4-BE49-F238E27FC236}">
                <a16:creationId xmlns:a16="http://schemas.microsoft.com/office/drawing/2014/main" id="{9B288D3F-0A2F-58EE-B355-3D5891FA5A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6642" y="3429000"/>
            <a:ext cx="2427621" cy="3098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03622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7A5BC4-40FD-04F7-5E55-E54D763FC2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FF0A19-9789-F548-F2E3-EE71DDE7A068}"/>
              </a:ext>
            </a:extLst>
          </p:cNvPr>
          <p:cNvSpPr>
            <a:spLocks noGrp="1"/>
          </p:cNvSpPr>
          <p:nvPr>
            <p:ph type="title"/>
          </p:nvPr>
        </p:nvSpPr>
        <p:spPr>
          <a:xfrm>
            <a:off x="956439" y="-149744"/>
            <a:ext cx="7514754" cy="843500"/>
          </a:xfrm>
        </p:spPr>
        <p:txBody>
          <a:bodyPr/>
          <a:lstStyle/>
          <a:p>
            <a:r>
              <a:rPr lang="en-US" sz="2800" dirty="0">
                <a:solidFill>
                  <a:srgbClr val="C00000"/>
                </a:solidFill>
              </a:rPr>
              <a:t>NIH Common Forms: Tips and Tricks</a:t>
            </a:r>
          </a:p>
        </p:txBody>
      </p:sp>
      <p:sp>
        <p:nvSpPr>
          <p:cNvPr id="3" name="Text Placeholder 2">
            <a:extLst>
              <a:ext uri="{FF2B5EF4-FFF2-40B4-BE49-F238E27FC236}">
                <a16:creationId xmlns:a16="http://schemas.microsoft.com/office/drawing/2014/main" id="{7B092B11-A8AF-12D1-00C3-42D3ED35DBAD}"/>
              </a:ext>
            </a:extLst>
          </p:cNvPr>
          <p:cNvSpPr>
            <a:spLocks noGrp="1"/>
          </p:cNvSpPr>
          <p:nvPr>
            <p:ph type="body" idx="1"/>
          </p:nvPr>
        </p:nvSpPr>
        <p:spPr>
          <a:xfrm>
            <a:off x="856525" y="882569"/>
            <a:ext cx="7893935" cy="5738150"/>
          </a:xfrm>
        </p:spPr>
        <p:txBody>
          <a:bodyPr>
            <a:normAutofit/>
          </a:bodyPr>
          <a:lstStyle/>
          <a:p>
            <a:pPr marL="457200" indent="-457200">
              <a:buAutoNum type="arabicPeriod"/>
            </a:pPr>
            <a:r>
              <a:rPr lang="en-US" sz="2400" dirty="0">
                <a:solidFill>
                  <a:schemeClr val="tx1"/>
                </a:solidFill>
                <a:latin typeface="Arial" panose="020B0604020202020204" pitchFamily="34" charset="0"/>
                <a:cs typeface="Arial" panose="020B0604020202020204" pitchFamily="34" charset="0"/>
              </a:rPr>
              <a:t>Ensure the correct Common Form is being used for the sponsoring federal agency</a:t>
            </a:r>
          </a:p>
          <a:p>
            <a:endParaRPr lang="en-US" sz="2400" dirty="0">
              <a:latin typeface="Arial" panose="020B0604020202020204" pitchFamily="34" charset="0"/>
              <a:cs typeface="Arial" panose="020B0604020202020204" pitchFamily="34" charset="0"/>
            </a:endParaRPr>
          </a:p>
          <a:p>
            <a:endParaRPr lang="en-US" sz="2400" dirty="0">
              <a:solidFill>
                <a:schemeClr val="tx1"/>
              </a:solidFill>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a:p>
            <a:endParaRPr lang="en-US" sz="2400" dirty="0">
              <a:solidFill>
                <a:schemeClr val="tx1"/>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85DC2CD0-1B83-3035-C762-0B10CD03EE51}"/>
              </a:ext>
            </a:extLst>
          </p:cNvPr>
          <p:cNvPicPr>
            <a:picLocks noChangeAspect="1"/>
          </p:cNvPicPr>
          <p:nvPr/>
        </p:nvPicPr>
        <p:blipFill>
          <a:blip r:embed="rId2"/>
          <a:stretch>
            <a:fillRect/>
          </a:stretch>
        </p:blipFill>
        <p:spPr>
          <a:xfrm>
            <a:off x="1420911" y="1760601"/>
            <a:ext cx="6819719" cy="881860"/>
          </a:xfrm>
          <a:prstGeom prst="rect">
            <a:avLst/>
          </a:prstGeom>
        </p:spPr>
      </p:pic>
      <p:pic>
        <p:nvPicPr>
          <p:cNvPr id="7" name="Picture 6">
            <a:extLst>
              <a:ext uri="{FF2B5EF4-FFF2-40B4-BE49-F238E27FC236}">
                <a16:creationId xmlns:a16="http://schemas.microsoft.com/office/drawing/2014/main" id="{8CBE06AB-550E-3040-7A6A-ABF8209AE75D}"/>
              </a:ext>
            </a:extLst>
          </p:cNvPr>
          <p:cNvPicPr>
            <a:picLocks noChangeAspect="1"/>
          </p:cNvPicPr>
          <p:nvPr/>
        </p:nvPicPr>
        <p:blipFill>
          <a:blip r:embed="rId3"/>
          <a:stretch>
            <a:fillRect/>
          </a:stretch>
        </p:blipFill>
        <p:spPr>
          <a:xfrm>
            <a:off x="1571471" y="3025754"/>
            <a:ext cx="6561876" cy="881860"/>
          </a:xfrm>
          <a:prstGeom prst="rect">
            <a:avLst/>
          </a:prstGeom>
        </p:spPr>
      </p:pic>
    </p:spTree>
    <p:extLst>
      <p:ext uri="{BB962C8B-B14F-4D97-AF65-F5344CB8AC3E}">
        <p14:creationId xmlns:p14="http://schemas.microsoft.com/office/powerpoint/2010/main" val="42528384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B86879-1F28-B913-47CE-1107231D10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3B78E7-52A7-0670-BD17-EBFA63B0C4A5}"/>
              </a:ext>
            </a:extLst>
          </p:cNvPr>
          <p:cNvSpPr>
            <a:spLocks noGrp="1"/>
          </p:cNvSpPr>
          <p:nvPr>
            <p:ph type="title"/>
          </p:nvPr>
        </p:nvSpPr>
        <p:spPr>
          <a:xfrm>
            <a:off x="956439" y="-149744"/>
            <a:ext cx="7514754" cy="843500"/>
          </a:xfrm>
        </p:spPr>
        <p:txBody>
          <a:bodyPr/>
          <a:lstStyle/>
          <a:p>
            <a:r>
              <a:rPr lang="en-US" sz="2800" dirty="0">
                <a:solidFill>
                  <a:srgbClr val="C00000"/>
                </a:solidFill>
              </a:rPr>
              <a:t>NIH Common Forms: Tips and Tricks</a:t>
            </a:r>
          </a:p>
        </p:txBody>
      </p:sp>
      <p:sp>
        <p:nvSpPr>
          <p:cNvPr id="3" name="Text Placeholder 2">
            <a:extLst>
              <a:ext uri="{FF2B5EF4-FFF2-40B4-BE49-F238E27FC236}">
                <a16:creationId xmlns:a16="http://schemas.microsoft.com/office/drawing/2014/main" id="{9F519344-B8D1-4CC6-49D2-21B74C948429}"/>
              </a:ext>
            </a:extLst>
          </p:cNvPr>
          <p:cNvSpPr>
            <a:spLocks noGrp="1"/>
          </p:cNvSpPr>
          <p:nvPr>
            <p:ph type="body" idx="1"/>
          </p:nvPr>
        </p:nvSpPr>
        <p:spPr>
          <a:xfrm>
            <a:off x="856525" y="882569"/>
            <a:ext cx="7893935" cy="5738150"/>
          </a:xfrm>
        </p:spPr>
        <p:txBody>
          <a:bodyPr>
            <a:normAutofit/>
          </a:bodyPr>
          <a:lstStyle/>
          <a:p>
            <a:r>
              <a:rPr lang="en-US" sz="2400" dirty="0">
                <a:solidFill>
                  <a:schemeClr val="tx1"/>
                </a:solidFill>
                <a:latin typeface="Arial" panose="020B0604020202020204" pitchFamily="34" charset="0"/>
                <a:cs typeface="Arial" panose="020B0604020202020204" pitchFamily="34" charset="0"/>
              </a:rPr>
              <a:t>2.  Make sure the form is certified.</a:t>
            </a:r>
          </a:p>
          <a:p>
            <a:endParaRPr lang="en-US" sz="2400" dirty="0">
              <a:latin typeface="Arial" panose="020B0604020202020204" pitchFamily="34" charset="0"/>
              <a:cs typeface="Arial" panose="020B0604020202020204" pitchFamily="34" charset="0"/>
            </a:endParaRPr>
          </a:p>
          <a:p>
            <a:endParaRPr lang="en-US" sz="2400" dirty="0">
              <a:solidFill>
                <a:schemeClr val="tx1"/>
              </a:solidFill>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a:p>
            <a:endParaRPr lang="en-US" sz="2400" dirty="0">
              <a:solidFill>
                <a:schemeClr val="tx1"/>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98A68AC0-3090-81AB-1990-69FDD74252DB}"/>
              </a:ext>
            </a:extLst>
          </p:cNvPr>
          <p:cNvPicPr>
            <a:picLocks noChangeAspect="1"/>
          </p:cNvPicPr>
          <p:nvPr/>
        </p:nvPicPr>
        <p:blipFill>
          <a:blip r:embed="rId3"/>
          <a:stretch>
            <a:fillRect/>
          </a:stretch>
        </p:blipFill>
        <p:spPr>
          <a:xfrm>
            <a:off x="1279696" y="1542355"/>
            <a:ext cx="7081960" cy="1176782"/>
          </a:xfrm>
          <a:prstGeom prst="rect">
            <a:avLst/>
          </a:prstGeom>
        </p:spPr>
      </p:pic>
      <p:pic>
        <p:nvPicPr>
          <p:cNvPr id="9" name="Picture 8">
            <a:extLst>
              <a:ext uri="{FF2B5EF4-FFF2-40B4-BE49-F238E27FC236}">
                <a16:creationId xmlns:a16="http://schemas.microsoft.com/office/drawing/2014/main" id="{60DA4C75-68E9-124F-413C-69D8EA1A7EBF}"/>
              </a:ext>
            </a:extLst>
          </p:cNvPr>
          <p:cNvPicPr>
            <a:picLocks noChangeAspect="1"/>
          </p:cNvPicPr>
          <p:nvPr/>
        </p:nvPicPr>
        <p:blipFill>
          <a:blip r:embed="rId4"/>
          <a:stretch>
            <a:fillRect/>
          </a:stretch>
        </p:blipFill>
        <p:spPr>
          <a:xfrm>
            <a:off x="1400011" y="2719137"/>
            <a:ext cx="6887463" cy="2675011"/>
          </a:xfrm>
          <a:prstGeom prst="rect">
            <a:avLst/>
          </a:prstGeom>
        </p:spPr>
      </p:pic>
    </p:spTree>
    <p:extLst>
      <p:ext uri="{BB962C8B-B14F-4D97-AF65-F5344CB8AC3E}">
        <p14:creationId xmlns:p14="http://schemas.microsoft.com/office/powerpoint/2010/main" val="42747270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4A1D4C-8CB9-888B-7564-35A8BDDD16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AD44BA-F371-2561-0965-713C96AF07FC}"/>
              </a:ext>
            </a:extLst>
          </p:cNvPr>
          <p:cNvSpPr>
            <a:spLocks noGrp="1"/>
          </p:cNvSpPr>
          <p:nvPr>
            <p:ph type="title"/>
          </p:nvPr>
        </p:nvSpPr>
        <p:spPr>
          <a:xfrm>
            <a:off x="956439" y="-149744"/>
            <a:ext cx="7514754" cy="843500"/>
          </a:xfrm>
        </p:spPr>
        <p:txBody>
          <a:bodyPr/>
          <a:lstStyle/>
          <a:p>
            <a:r>
              <a:rPr lang="en-US" sz="2800" dirty="0">
                <a:solidFill>
                  <a:srgbClr val="C00000"/>
                </a:solidFill>
              </a:rPr>
              <a:t>NIH Common Forms: Tips and Tricks</a:t>
            </a:r>
          </a:p>
        </p:txBody>
      </p:sp>
      <p:sp>
        <p:nvSpPr>
          <p:cNvPr id="3" name="Text Placeholder 2">
            <a:extLst>
              <a:ext uri="{FF2B5EF4-FFF2-40B4-BE49-F238E27FC236}">
                <a16:creationId xmlns:a16="http://schemas.microsoft.com/office/drawing/2014/main" id="{30003FB7-3066-8D02-F21F-C3260EA0E024}"/>
              </a:ext>
            </a:extLst>
          </p:cNvPr>
          <p:cNvSpPr>
            <a:spLocks noGrp="1"/>
          </p:cNvSpPr>
          <p:nvPr>
            <p:ph type="body" idx="1"/>
          </p:nvPr>
        </p:nvSpPr>
        <p:spPr>
          <a:xfrm>
            <a:off x="856525" y="882569"/>
            <a:ext cx="7893935" cy="5738150"/>
          </a:xfrm>
        </p:spPr>
        <p:txBody>
          <a:bodyPr>
            <a:normAutofit/>
          </a:bodyPr>
          <a:lstStyle/>
          <a:p>
            <a:r>
              <a:rPr lang="en-US" sz="2400" dirty="0">
                <a:solidFill>
                  <a:schemeClr val="tx1"/>
                </a:solidFill>
                <a:latin typeface="Arial" panose="020B0604020202020204" pitchFamily="34" charset="0"/>
                <a:cs typeface="Arial" panose="020B0604020202020204" pitchFamily="34" charset="0"/>
              </a:rPr>
              <a:t>3.  The PDF document should have a “Signature Panel.” 	Common Forms should </a:t>
            </a:r>
            <a:r>
              <a:rPr lang="en-US" sz="2400" b="1" dirty="0">
                <a:solidFill>
                  <a:schemeClr val="tx1"/>
                </a:solidFill>
                <a:latin typeface="Arial" panose="020B0604020202020204" pitchFamily="34" charset="0"/>
                <a:cs typeface="Arial" panose="020B0604020202020204" pitchFamily="34" charset="0"/>
              </a:rPr>
              <a:t>NOT</a:t>
            </a:r>
            <a:r>
              <a:rPr lang="en-US" sz="2400" dirty="0">
                <a:solidFill>
                  <a:schemeClr val="tx1"/>
                </a:solidFill>
                <a:latin typeface="Arial" panose="020B0604020202020204" pitchFamily="34" charset="0"/>
                <a:cs typeface="Arial" panose="020B0604020202020204" pitchFamily="34" charset="0"/>
              </a:rPr>
              <a:t> be flattened in order to 	retain the necessary certification properties.</a:t>
            </a:r>
          </a:p>
          <a:p>
            <a:endParaRPr lang="en-US" sz="2400" dirty="0">
              <a:latin typeface="Arial" panose="020B0604020202020204" pitchFamily="34" charset="0"/>
              <a:cs typeface="Arial" panose="020B0604020202020204" pitchFamily="34" charset="0"/>
            </a:endParaRPr>
          </a:p>
          <a:p>
            <a:endParaRPr lang="en-US" sz="2400" dirty="0">
              <a:solidFill>
                <a:schemeClr val="tx1"/>
              </a:solidFill>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a:p>
            <a:endParaRPr lang="en-US" sz="2400" dirty="0">
              <a:solidFill>
                <a:schemeClr val="tx1"/>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CB3DB0DD-ABD4-F4CA-9394-E5A5F7FF7283}"/>
              </a:ext>
            </a:extLst>
          </p:cNvPr>
          <p:cNvPicPr>
            <a:picLocks noChangeAspect="1"/>
          </p:cNvPicPr>
          <p:nvPr/>
        </p:nvPicPr>
        <p:blipFill>
          <a:blip r:embed="rId2"/>
          <a:stretch>
            <a:fillRect/>
          </a:stretch>
        </p:blipFill>
        <p:spPr>
          <a:xfrm>
            <a:off x="856524" y="2507491"/>
            <a:ext cx="7893936" cy="1591062"/>
          </a:xfrm>
          <a:prstGeom prst="rect">
            <a:avLst/>
          </a:prstGeom>
        </p:spPr>
      </p:pic>
    </p:spTree>
    <p:extLst>
      <p:ext uri="{BB962C8B-B14F-4D97-AF65-F5344CB8AC3E}">
        <p14:creationId xmlns:p14="http://schemas.microsoft.com/office/powerpoint/2010/main" val="6879014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0B9247-9DD2-11D9-832C-847B15BA40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D38945-3C73-D931-50FD-F366ACC8642B}"/>
              </a:ext>
            </a:extLst>
          </p:cNvPr>
          <p:cNvSpPr>
            <a:spLocks noGrp="1"/>
          </p:cNvSpPr>
          <p:nvPr>
            <p:ph type="title"/>
          </p:nvPr>
        </p:nvSpPr>
        <p:spPr>
          <a:xfrm>
            <a:off x="956439" y="-149744"/>
            <a:ext cx="7514754" cy="843500"/>
          </a:xfrm>
        </p:spPr>
        <p:txBody>
          <a:bodyPr/>
          <a:lstStyle/>
          <a:p>
            <a:r>
              <a:rPr lang="en-US" sz="2800" dirty="0">
                <a:solidFill>
                  <a:srgbClr val="C00000"/>
                </a:solidFill>
              </a:rPr>
              <a:t>NIH Common Forms: Tips and Tricks</a:t>
            </a:r>
          </a:p>
        </p:txBody>
      </p:sp>
      <p:sp>
        <p:nvSpPr>
          <p:cNvPr id="3" name="Text Placeholder 2">
            <a:extLst>
              <a:ext uri="{FF2B5EF4-FFF2-40B4-BE49-F238E27FC236}">
                <a16:creationId xmlns:a16="http://schemas.microsoft.com/office/drawing/2014/main" id="{87E0C1C8-C1B5-0568-8375-1A4DC8D6005B}"/>
              </a:ext>
            </a:extLst>
          </p:cNvPr>
          <p:cNvSpPr>
            <a:spLocks noGrp="1"/>
          </p:cNvSpPr>
          <p:nvPr>
            <p:ph type="body" idx="1"/>
          </p:nvPr>
        </p:nvSpPr>
        <p:spPr>
          <a:xfrm>
            <a:off x="856525" y="882569"/>
            <a:ext cx="7893935" cy="5738150"/>
          </a:xfrm>
        </p:spPr>
        <p:txBody>
          <a:bodyPr>
            <a:normAutofit/>
          </a:bodyPr>
          <a:lstStyle/>
          <a:p>
            <a:r>
              <a:rPr lang="en-US" sz="2400" dirty="0">
                <a:latin typeface="Arial" panose="020B0604020202020204" pitchFamily="34" charset="0"/>
                <a:cs typeface="Arial" panose="020B0604020202020204" pitchFamily="34" charset="0"/>
              </a:rPr>
              <a:t>4. Run NIH Validations in Cayuse</a:t>
            </a:r>
          </a:p>
          <a:p>
            <a:pPr marL="800100" lvl="1" indent="-342900">
              <a:buFont typeface="Arial" panose="020B0604020202020204" pitchFamily="34" charset="0"/>
              <a:buChar char="•"/>
            </a:pPr>
            <a:r>
              <a:rPr lang="en-US" sz="2200" dirty="0">
                <a:solidFill>
                  <a:schemeClr val="tx1"/>
                </a:solidFill>
                <a:latin typeface="Arial" panose="020B0604020202020204" pitchFamily="34" charset="0"/>
                <a:cs typeface="Arial" panose="020B0604020202020204" pitchFamily="34" charset="0"/>
              </a:rPr>
              <a:t>The NIH Validation should indicate whether or not the ORCID ID is linked to era Commons profile, and whether or not the correct form is used</a:t>
            </a:r>
          </a:p>
          <a:p>
            <a:endParaRPr lang="en-US" sz="2400"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a:p>
            <a:endParaRPr lang="en-US" sz="2400" dirty="0">
              <a:solidFill>
                <a:schemeClr val="tx1"/>
              </a:solidFill>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a:p>
            <a:endParaRPr lang="en-US" sz="2400" dirty="0">
              <a:solidFill>
                <a:schemeClr val="tx1"/>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B0AFF73A-3A9D-FC98-D600-3A5C235C862F}"/>
              </a:ext>
            </a:extLst>
          </p:cNvPr>
          <p:cNvPicPr>
            <a:picLocks noChangeAspect="1"/>
          </p:cNvPicPr>
          <p:nvPr/>
        </p:nvPicPr>
        <p:blipFill>
          <a:blip r:embed="rId3"/>
          <a:stretch>
            <a:fillRect/>
          </a:stretch>
        </p:blipFill>
        <p:spPr>
          <a:xfrm>
            <a:off x="1256063" y="2653883"/>
            <a:ext cx="6915505" cy="3162463"/>
          </a:xfrm>
          <a:prstGeom prst="rect">
            <a:avLst/>
          </a:prstGeom>
        </p:spPr>
      </p:pic>
    </p:spTree>
    <p:extLst>
      <p:ext uri="{BB962C8B-B14F-4D97-AF65-F5344CB8AC3E}">
        <p14:creationId xmlns:p14="http://schemas.microsoft.com/office/powerpoint/2010/main" val="6757112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91626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emplates xmlns="3887ab3c-3be0-46fc-b97d-fe5e216d0d21" xsi:nil="true"/>
    <CultureName xmlns="3887ab3c-3be0-46fc-b97d-fe5e216d0d21" xsi:nil="true"/>
    <Leaders xmlns="3887ab3c-3be0-46fc-b97d-fe5e216d0d21">
      <UserInfo>
        <DisplayName/>
        <AccountId xsi:nil="true"/>
        <AccountType/>
      </UserInfo>
    </Leaders>
    <Invited_Members xmlns="3887ab3c-3be0-46fc-b97d-fe5e216d0d21" xsi:nil="true"/>
    <Has_Leaders_Only_SectionGroup xmlns="3887ab3c-3be0-46fc-b97d-fe5e216d0d21" xsi:nil="true"/>
    <Owner xmlns="3887ab3c-3be0-46fc-b97d-fe5e216d0d21">
      <UserInfo>
        <DisplayName/>
        <AccountId xsi:nil="true"/>
        <AccountType/>
      </UserInfo>
    </Owner>
    <Distribution_Groups xmlns="3887ab3c-3be0-46fc-b97d-fe5e216d0d21" xsi:nil="true"/>
    <LMS_Mappings xmlns="3887ab3c-3be0-46fc-b97d-fe5e216d0d21" xsi:nil="true"/>
    <Invited_Leaders xmlns="3887ab3c-3be0-46fc-b97d-fe5e216d0d21" xsi:nil="true"/>
    <Is_Collaboration_Space_Locked xmlns="3887ab3c-3be0-46fc-b97d-fe5e216d0d21" xsi:nil="true"/>
    <Math_Settings xmlns="3887ab3c-3be0-46fc-b97d-fe5e216d0d21" xsi:nil="true"/>
    <Members xmlns="3887ab3c-3be0-46fc-b97d-fe5e216d0d21">
      <UserInfo>
        <DisplayName/>
        <AccountId xsi:nil="true"/>
        <AccountType/>
      </UserInfo>
    </Members>
    <_ip_UnifiedCompliancePolicyProperties xmlns="http://schemas.microsoft.com/sharepoint/v3" xsi:nil="true"/>
    <NotebookType xmlns="3887ab3c-3be0-46fc-b97d-fe5e216d0d21" xsi:nil="true"/>
    <AppVersion xmlns="3887ab3c-3be0-46fc-b97d-fe5e216d0d21" xsi:nil="true"/>
    <DefaultSectionNames xmlns="3887ab3c-3be0-46fc-b97d-fe5e216d0d21" xsi:nil="true"/>
    <Member_Groups xmlns="3887ab3c-3be0-46fc-b97d-fe5e216d0d21">
      <UserInfo>
        <DisplayName/>
        <AccountId xsi:nil="true"/>
        <AccountType/>
      </UserInfo>
    </Member_Groups>
    <FolderType xmlns="3887ab3c-3be0-46fc-b97d-fe5e216d0d21" xsi:nil="true"/>
    <TeamsChannelId xmlns="3887ab3c-3be0-46fc-b97d-fe5e216d0d21" xsi:nil="true"/>
    <IsNotebookLocked xmlns="3887ab3c-3be0-46fc-b97d-fe5e216d0d21" xsi:nil="true"/>
    <Self_Registration_Enabled xmlns="3887ab3c-3be0-46fc-b97d-fe5e216d0d21" xsi:nil="true"/>
    <lcf76f155ced4ddcb4097134ff3c332f xmlns="3887ab3c-3be0-46fc-b97d-fe5e216d0d21">
      <Terms xmlns="http://schemas.microsoft.com/office/infopath/2007/PartnerControls"/>
    </lcf76f155ced4ddcb4097134ff3c332f>
    <TaxCatchAll xmlns="fb296c9a-e98e-4829-ae0c-367dbb25fee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170BDF0E65F734F9132464B1B9F99D7" ma:contentTypeVersion="38" ma:contentTypeDescription="Create a new document." ma:contentTypeScope="" ma:versionID="ee7f1946d48671d5d1d5fff8fe5f0aba">
  <xsd:schema xmlns:xsd="http://www.w3.org/2001/XMLSchema" xmlns:xs="http://www.w3.org/2001/XMLSchema" xmlns:p="http://schemas.microsoft.com/office/2006/metadata/properties" xmlns:ns1="http://schemas.microsoft.com/sharepoint/v3" xmlns:ns2="3887ab3c-3be0-46fc-b97d-fe5e216d0d21" xmlns:ns3="fb296c9a-e98e-4829-ae0c-367dbb25fee4" targetNamespace="http://schemas.microsoft.com/office/2006/metadata/properties" ma:root="true" ma:fieldsID="f2ed864dba2cd312d80fd28e71e26747" ns1:_="" ns2:_="" ns3:_="">
    <xsd:import namespace="http://schemas.microsoft.com/sharepoint/v3"/>
    <xsd:import namespace="3887ab3c-3be0-46fc-b97d-fe5e216d0d21"/>
    <xsd:import namespace="fb296c9a-e98e-4829-ae0c-367dbb25fee4"/>
    <xsd:element name="properties">
      <xsd:complexType>
        <xsd:sequence>
          <xsd:element name="documentManagement">
            <xsd:complexType>
              <xsd:all>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Leaders" minOccurs="0"/>
                <xsd:element ref="ns2:Members" minOccurs="0"/>
                <xsd:element ref="ns2:Member_Groups" minOccurs="0"/>
                <xsd:element ref="ns2:Distribution_Groups" minOccurs="0"/>
                <xsd:element ref="ns2:LMS_Mappings" minOccurs="0"/>
                <xsd:element ref="ns2:Invited_Leaders" minOccurs="0"/>
                <xsd:element ref="ns2:Invited_Members" minOccurs="0"/>
                <xsd:element ref="ns2:Self_Registration_Enabled" minOccurs="0"/>
                <xsd:element ref="ns2:Has_Leaders_Only_SectionGroup" minOccurs="0"/>
                <xsd:element ref="ns2:Is_Collaboration_Space_Locked" minOccurs="0"/>
                <xsd:element ref="ns2:IsNotebookLocked" minOccurs="0"/>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1:_ip_UnifiedCompliancePolicyProperties" minOccurs="0"/>
                <xsd:element ref="ns1:_ip_UnifiedCompliancePolicyUIAction"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34" nillable="true" ma:displayName="Unified Compliance Policy Properties" ma:hidden="true" ma:internalName="_ip_UnifiedCompliancePolicyProperties">
      <xsd:simpleType>
        <xsd:restriction base="dms:Note"/>
      </xsd:simpleType>
    </xsd:element>
    <xsd:element name="_ip_UnifiedCompliancePolicyUIAction" ma:index="3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887ab3c-3be0-46fc-b97d-fe5e216d0d21" elementFormDefault="qualified">
    <xsd:import namespace="http://schemas.microsoft.com/office/2006/documentManagement/types"/>
    <xsd:import namespace="http://schemas.microsoft.com/office/infopath/2007/PartnerControls"/>
    <xsd:element name="NotebookType" ma:index="8" nillable="true" ma:displayName="Notebook Type" ma:internalName="NotebookType">
      <xsd:simpleType>
        <xsd:restriction base="dms:Text"/>
      </xsd:simpleType>
    </xsd:element>
    <xsd:element name="FolderType" ma:index="9" nillable="true" ma:displayName="Folder Type" ma:internalName="FolderType">
      <xsd:simpleType>
        <xsd:restriction base="dms:Text"/>
      </xsd:simpleType>
    </xsd:element>
    <xsd:element name="CultureName" ma:index="10" nillable="true" ma:displayName="Culture Name" ma:internalName="CultureName">
      <xsd:simpleType>
        <xsd:restriction base="dms:Text"/>
      </xsd:simpleType>
    </xsd:element>
    <xsd:element name="AppVersion" ma:index="11" nillable="true" ma:displayName="App Version" ma:internalName="AppVersion">
      <xsd:simpleType>
        <xsd:restriction base="dms:Text"/>
      </xsd:simpleType>
    </xsd:element>
    <xsd:element name="TeamsChannelId" ma:index="12" nillable="true" ma:displayName="Teams Channel Id" ma:internalName="TeamsChannelId">
      <xsd:simpleType>
        <xsd:restriction base="dms:Text"/>
      </xsd:simpleType>
    </xsd:element>
    <xsd:element name="Owner" ma:index="13"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14" nillable="true" ma:displayName="Math Settings" ma:internalName="Math_Settings">
      <xsd:simpleType>
        <xsd:restriction base="dms:Text"/>
      </xsd:simpleType>
    </xsd:element>
    <xsd:element name="DefaultSectionNames" ma:index="15" nillable="true" ma:displayName="Default Section Names" ma:internalName="DefaultSectionNames">
      <xsd:simpleType>
        <xsd:restriction base="dms:Note">
          <xsd:maxLength value="255"/>
        </xsd:restriction>
      </xsd:simpleType>
    </xsd:element>
    <xsd:element name="Templates" ma:index="16" nillable="true" ma:displayName="Templates" ma:internalName="Templates">
      <xsd:simpleType>
        <xsd:restriction base="dms:Note">
          <xsd:maxLength value="255"/>
        </xsd:restriction>
      </xsd:simpleType>
    </xsd:element>
    <xsd:element name="Leaders" ma:index="17" nillable="true" ma:displayName="Leaders" ma:internalName="Lead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s" ma:index="18" nillable="true" ma:displayName="Members" ma:internalName="Memb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_Groups" ma:index="19" nillable="true" ma:displayName="Member Groups" ma:internalName="Member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0" nillable="true" ma:displayName="Distribution Groups" ma:internalName="Distribution_Groups">
      <xsd:simpleType>
        <xsd:restriction base="dms:Note">
          <xsd:maxLength value="255"/>
        </xsd:restriction>
      </xsd:simpleType>
    </xsd:element>
    <xsd:element name="LMS_Mappings" ma:index="21" nillable="true" ma:displayName="LMS Mappings" ma:internalName="LMS_Mappings">
      <xsd:simpleType>
        <xsd:restriction base="dms:Note">
          <xsd:maxLength value="255"/>
        </xsd:restriction>
      </xsd:simpleType>
    </xsd:element>
    <xsd:element name="Invited_Leaders" ma:index="22" nillable="true" ma:displayName="Invited Leaders" ma:internalName="Invited_Leaders">
      <xsd:simpleType>
        <xsd:restriction base="dms:Note">
          <xsd:maxLength value="255"/>
        </xsd:restriction>
      </xsd:simpleType>
    </xsd:element>
    <xsd:element name="Invited_Members" ma:index="23" nillable="true" ma:displayName="Invited Members" ma:internalName="Invited_Members">
      <xsd:simpleType>
        <xsd:restriction base="dms:Note">
          <xsd:maxLength value="255"/>
        </xsd:restriction>
      </xsd:simpleType>
    </xsd:element>
    <xsd:element name="Self_Registration_Enabled" ma:index="24" nillable="true" ma:displayName="Self Registration Enabled" ma:internalName="Self_Registration_Enabled">
      <xsd:simpleType>
        <xsd:restriction base="dms:Boolean"/>
      </xsd:simpleType>
    </xsd:element>
    <xsd:element name="Has_Leaders_Only_SectionGroup" ma:index="25" nillable="true" ma:displayName="Has Leaders Only SectionGroup" ma:internalName="Has_Leaders_Only_SectionGroup">
      <xsd:simpleType>
        <xsd:restriction base="dms:Boolean"/>
      </xsd:simpleType>
    </xsd:element>
    <xsd:element name="Is_Collaboration_Space_Locked" ma:index="26" nillable="true" ma:displayName="Is Collaboration Space Locked" ma:internalName="Is_Collaboration_Space_Locked">
      <xsd:simpleType>
        <xsd:restriction base="dms:Boolean"/>
      </xsd:simpleType>
    </xsd:element>
    <xsd:element name="IsNotebookLocked" ma:index="27" nillable="true" ma:displayName="Is Notebook Locked" ma:internalName="IsNotebookLocked">
      <xsd:simpleType>
        <xsd:restriction base="dms:Boolean"/>
      </xsd:simpleType>
    </xsd:element>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AutoKeyPoints" ma:index="32" nillable="true" ma:displayName="MediaServiceAutoKeyPoints" ma:hidden="true" ma:internalName="MediaServiceAutoKeyPoints" ma:readOnly="true">
      <xsd:simpleType>
        <xsd:restriction base="dms:Note"/>
      </xsd:simpleType>
    </xsd:element>
    <xsd:element name="MediaServiceKeyPoints" ma:index="33" nillable="true" ma:displayName="KeyPoints" ma:internalName="MediaServiceKeyPoints" ma:readOnly="true">
      <xsd:simpleType>
        <xsd:restriction base="dms:Note">
          <xsd:maxLength value="255"/>
        </xsd:restriction>
      </xsd:simpleType>
    </xsd:element>
    <xsd:element name="MediaServiceObjectDetectorVersions" ma:index="36" nillable="true" ma:displayName="MediaServiceObjectDetectorVersions" ma:hidden="true" ma:indexed="true" ma:internalName="MediaServiceObjectDetectorVersions" ma:readOnly="true">
      <xsd:simpleType>
        <xsd:restriction base="dms:Text"/>
      </xsd:simpleType>
    </xsd:element>
    <xsd:element name="MediaServiceGenerationTime" ma:index="37" nillable="true" ma:displayName="MediaServiceGenerationTime" ma:hidden="true" ma:internalName="MediaServiceGenerationTime" ma:readOnly="true">
      <xsd:simpleType>
        <xsd:restriction base="dms:Text"/>
      </xsd:simpleType>
    </xsd:element>
    <xsd:element name="MediaServiceEventHashCode" ma:index="38" nillable="true" ma:displayName="MediaServiceEventHashCode" ma:hidden="true" ma:internalName="MediaServiceEventHashCode" ma:readOnly="true">
      <xsd:simpleType>
        <xsd:restriction base="dms:Text"/>
      </xsd:simpleType>
    </xsd:element>
    <xsd:element name="MediaLengthInSeconds" ma:index="39" nillable="true" ma:displayName="MediaLengthInSeconds" ma:hidden="true" ma:internalName="MediaLengthInSeconds" ma:readOnly="true">
      <xsd:simpleType>
        <xsd:restriction base="dms:Unknown"/>
      </xsd:simpleType>
    </xsd:element>
    <xsd:element name="MediaServiceDateTaken" ma:index="40" nillable="true" ma:displayName="MediaServiceDateTaken" ma:description="" ma:hidden="true" ma:indexed="true" ma:internalName="MediaServiceDateTake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a1d4a69-9812-4340-96bf-3c6024019028" ma:termSetId="09814cd3-568e-fe90-9814-8d621ff8fb84" ma:anchorId="fba54fb3-c3e1-fe81-a776-ca4b69148c4d" ma:open="true" ma:isKeyword="false">
      <xsd:complexType>
        <xsd:sequence>
          <xsd:element ref="pc:Terms" minOccurs="0" maxOccurs="1"/>
        </xsd:sequence>
      </xsd:complexType>
    </xsd:element>
    <xsd:element name="MediaServiceOCR" ma:index="44" nillable="true" ma:displayName="Extracted Text" ma:internalName="MediaServiceOCR" ma:readOnly="true">
      <xsd:simpleType>
        <xsd:restriction base="dms:Note">
          <xsd:maxLength value="255"/>
        </xsd:restriction>
      </xsd:simpleType>
    </xsd:element>
    <xsd:element name="MediaServiceSearchProperties" ma:index="4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296c9a-e98e-4829-ae0c-367dbb25fee4" elementFormDefault="qualified">
    <xsd:import namespace="http://schemas.microsoft.com/office/2006/documentManagement/types"/>
    <xsd:import namespace="http://schemas.microsoft.com/office/infopath/2007/PartnerControls"/>
    <xsd:element name="SharedWithUsers" ma:index="3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1"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5b3d3ce9-e7ce-43b9-a772-7d6c7bae6ecf}" ma:internalName="TaxCatchAll" ma:showField="CatchAllData" ma:web="fb296c9a-e98e-4829-ae0c-367dbb25fee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E1911D6-AF70-4AA6-BB87-95CF176A9ED4}">
  <ds:schemaRefs>
    <ds:schemaRef ds:uri="http://schemas.microsoft.com/office/2006/documentManagement/types"/>
    <ds:schemaRef ds:uri="http://schemas.microsoft.com/office/2006/metadata/properties"/>
    <ds:schemaRef ds:uri="http://purl.org/dc/dcmitype/"/>
    <ds:schemaRef ds:uri="http://www.w3.org/XML/1998/namespace"/>
    <ds:schemaRef ds:uri="http://purl.org/dc/elements/1.1/"/>
    <ds:schemaRef ds:uri="http://schemas.microsoft.com/office/infopath/2007/PartnerControls"/>
    <ds:schemaRef ds:uri="http://schemas.openxmlformats.org/package/2006/metadata/core-properties"/>
    <ds:schemaRef ds:uri="fb296c9a-e98e-4829-ae0c-367dbb25fee4"/>
    <ds:schemaRef ds:uri="3887ab3c-3be0-46fc-b97d-fe5e216d0d21"/>
    <ds:schemaRef ds:uri="http://schemas.microsoft.com/sharepoint/v3"/>
    <ds:schemaRef ds:uri="http://purl.org/dc/terms/"/>
  </ds:schemaRefs>
</ds:datastoreItem>
</file>

<file path=customXml/itemProps2.xml><?xml version="1.0" encoding="utf-8"?>
<ds:datastoreItem xmlns:ds="http://schemas.openxmlformats.org/officeDocument/2006/customXml" ds:itemID="{9CBBA0FD-E400-476D-97BD-92F20FFA2C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3887ab3c-3be0-46fc-b97d-fe5e216d0d21"/>
    <ds:schemaRef ds:uri="fb296c9a-e98e-4829-ae0c-367dbb25fee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7BE9EB-FA16-4BF8-A020-0019F86D6495}">
  <ds:schemaRefs>
    <ds:schemaRef ds:uri="http://schemas.microsoft.com/sharepoint/v3/contenttype/forms"/>
  </ds:schemaRefs>
</ds:datastoreItem>
</file>

<file path=docMetadata/LabelInfo.xml><?xml version="1.0" encoding="utf-8"?>
<clbl:labelList xmlns:clbl="http://schemas.microsoft.com/office/2020/mipLabelMetadata">
  <clbl:label id="{84a28940-b464-41c3-ba3b-b4fa6665bc05}" enabled="0" method="" siteId="{84a28940-b464-41c3-ba3b-b4fa6665bc05}" removed="1"/>
</clbl:labelList>
</file>

<file path=docProps/app.xml><?xml version="1.0" encoding="utf-8"?>
<Properties xmlns="http://schemas.openxmlformats.org/officeDocument/2006/extended-properties" xmlns:vt="http://schemas.openxmlformats.org/officeDocument/2006/docPropsVTypes">
  <Template/>
  <TotalTime>15391</TotalTime>
  <Words>2527</Words>
  <Application>Microsoft Office PowerPoint</Application>
  <PresentationFormat>On-screen Show (4:3)</PresentationFormat>
  <Paragraphs>225</Paragraphs>
  <Slides>33</Slides>
  <Notes>29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Arial-BoldMT</vt:lpstr>
      <vt:lpstr>Calibri</vt:lpstr>
      <vt:lpstr>Wingdings</vt:lpstr>
      <vt:lpstr>Office Theme</vt:lpstr>
      <vt:lpstr>Sponsored Programs Administration Buzz Session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NIH Common Forms: Tips and Tricks</vt:lpstr>
      <vt:lpstr>NIH Common Forms: Tips and Tricks</vt:lpstr>
      <vt:lpstr>NIH Common Forms: Tips and Tricks</vt:lpstr>
      <vt:lpstr>NIH Common Forms: Tips and Tricks</vt:lpstr>
      <vt:lpstr>NIH Common Forms: Tips and Tricks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Greg</dc:creator>
  <cp:lastModifiedBy>Wise, Laura M</cp:lastModifiedBy>
  <cp:revision>843</cp:revision>
  <cp:lastPrinted>2023-05-03T16:58:44Z</cp:lastPrinted>
  <dcterms:created xsi:type="dcterms:W3CDTF">2014-09-17T15:14:42Z</dcterms:created>
  <dcterms:modified xsi:type="dcterms:W3CDTF">2026-08-31T16:56:47Z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0x0101008170BDF0E65F734F9132464B1B9F99D7</vt:lpwstr>
  </property>
  <property fmtid="{D5CDD505-2E9C-101B-9397-08002B2CF9AE}" pid="3" name="Order">
    <vt:r8>7700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ies>
</file>