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docMetadata/LabelInfo.xml" ContentType="application/vnd.ms-office.classificationlabels+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openxmlformats.org/officeDocument/2006/relationships/custom-properties" Target="docProps/custom.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7" r:id="rId1"/>
  </p:sldMasterIdLst>
  <p:notesMasterIdLst>
    <p:notesMasterId r:id="rId25"/>
  </p:notesMasterIdLst>
  <p:sldIdLst>
    <p:sldId id="1334" r:id="rId2"/>
    <p:sldId id="262" r:id="rId3"/>
    <p:sldId id="263" r:id="rId4"/>
    <p:sldId id="266" r:id="rId5"/>
    <p:sldId id="267" r:id="rId6"/>
    <p:sldId id="269" r:id="rId7"/>
    <p:sldId id="268" r:id="rId8"/>
    <p:sldId id="270" r:id="rId9"/>
    <p:sldId id="271" r:id="rId10"/>
    <p:sldId id="272" r:id="rId11"/>
    <p:sldId id="274" r:id="rId12"/>
    <p:sldId id="273" r:id="rId13"/>
    <p:sldId id="1624" r:id="rId14"/>
    <p:sldId id="1625" r:id="rId15"/>
    <p:sldId id="1626" r:id="rId16"/>
    <p:sldId id="1627" r:id="rId17"/>
    <p:sldId id="1628" r:id="rId18"/>
    <p:sldId id="1629" r:id="rId19"/>
    <p:sldId id="1631" r:id="rId20"/>
    <p:sldId id="1632" r:id="rId21"/>
    <p:sldId id="1630" r:id="rId22"/>
    <p:sldId id="2145706517" r:id="rId23"/>
    <p:sldId id="26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B713"/>
    <a:srgbClr val="AD122A"/>
    <a:srgbClr val="A2B526"/>
    <a:srgbClr val="303B42"/>
    <a:srgbClr val="989EA3"/>
    <a:srgbClr val="AC1F2D"/>
    <a:srgbClr val="C3CD7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2331BC-04EE-433E-BB55-7244FB203C34}" v="22" dt="2026-07-20T13:56:15.9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060" autoAdjust="0"/>
    <p:restoredTop sz="87379" autoAdjust="0"/>
  </p:normalViewPr>
  <p:slideViewPr>
    <p:cSldViewPr snapToGrid="0" snapToObjects="1">
      <p:cViewPr varScale="1">
        <p:scale>
          <a:sx n="97" d="100"/>
          <a:sy n="97" d="100"/>
        </p:scale>
        <p:origin x="238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76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73A9C3-438C-BE4C-9B47-00447DA1FF7D}" type="datetimeFigureOut">
              <a:rPr lang="en-US" smtClean="0"/>
              <a:t>9/8/2026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4B9F7B-6D2C-D847-BDB0-B95DB96DAEE8}" type="slidenum">
              <a:rPr lang="en-US" smtClean="0"/>
              <a:t>‹#›</a:t>
            </a:fld>
            <a:endParaRPr lang="en-US"/>
          </a:p>
        </p:txBody>
      </p:sp>
    </p:spTree>
    <p:extLst>
      <p:ext uri="{BB962C8B-B14F-4D97-AF65-F5344CB8AC3E}">
        <p14:creationId xmlns:p14="http://schemas.microsoft.com/office/powerpoint/2010/main" val="681332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E01CBB-015A-410D-9668-32D191921140}"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799158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Export controls</a:t>
            </a:r>
            <a:r>
              <a:rPr lang="en-US" sz="1200" kern="1200" dirty="0">
                <a:solidFill>
                  <a:schemeClr val="tx1"/>
                </a:solidFill>
                <a:effectLst/>
                <a:latin typeface="+mn-lt"/>
                <a:ea typeface="+mn-ea"/>
                <a:cs typeface="+mn-cs"/>
              </a:rPr>
              <a:t> are laws and regulations that govern the transfer of certain technologies, technical data, software, equipment, and biological materials to foreign persons or countries- or even with certain foreign nationals here in the U.S. They may apply to research collaborations with foreign persons, international data sharing, international shipments, and access to controlled technologies by international researchers. These regulations exist to protect national security, support U.S. foreign policy, and ensure compliance with federal laws.</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224B9F7B-6D2C-D847-BDB0-B95DB96DAEE8}" type="slidenum">
              <a:rPr lang="en-US" smtClean="0"/>
              <a:t>4</a:t>
            </a:fld>
            <a:endParaRPr lang="en-US"/>
          </a:p>
        </p:txBody>
      </p:sp>
    </p:spTree>
    <p:extLst>
      <p:ext uri="{BB962C8B-B14F-4D97-AF65-F5344CB8AC3E}">
        <p14:creationId xmlns:p14="http://schemas.microsoft.com/office/powerpoint/2010/main" val="26069729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Our office exists to help UNMC navigate these requirements while supporting our teaching, research, and outreach missions. Our goal is not to create barriers, but rather to help faculty and staff conduct their work safely, efficiently, and in compliance with federal regulations and university policies.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Some of the services we provide include: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Reviewing matters such as international shipments of equipment, materials, software, and biological materials, to determine whether licenses or other requirements apply.</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Assisting researchers with export control requirements in sponsored research, including identifying projects that may be subject to export control restrictions.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Screening international collaborators, visitors, vendors, and other parties against federal restricted party lists. For this, we work with PIs and coordinators, as well as the Office of Global Engagement.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Providing guidance on international travel, including when university-owned laptops, equipment, or controlled technology are involved. You typically notice our office’s involvement with forms such as the international travel checklist on </a:t>
            </a:r>
            <a:r>
              <a:rPr lang="en-US" sz="1200" kern="1200" dirty="0" err="1">
                <a:solidFill>
                  <a:schemeClr val="tx1"/>
                </a:solidFill>
                <a:effectLst/>
                <a:latin typeface="+mn-lt"/>
                <a:ea typeface="+mn-ea"/>
                <a:cs typeface="+mn-cs"/>
              </a:rPr>
              <a:t>NuRamp</a:t>
            </a:r>
            <a:r>
              <a:rPr lang="en-US" sz="12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Helping departments understand U.S. export control regulations when working with certain countries or organizations.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Offering training and educational resources, such as CITI trainings, so faculty and staff understand when export controls may apply to their work.</a:t>
            </a:r>
          </a:p>
          <a:p>
            <a:endParaRPr lang="en-US" dirty="0"/>
          </a:p>
        </p:txBody>
      </p:sp>
      <p:sp>
        <p:nvSpPr>
          <p:cNvPr id="4" name="Slide Number Placeholder 3"/>
          <p:cNvSpPr>
            <a:spLocks noGrp="1"/>
          </p:cNvSpPr>
          <p:nvPr>
            <p:ph type="sldNum" sz="quarter" idx="5"/>
          </p:nvPr>
        </p:nvSpPr>
        <p:spPr/>
        <p:txBody>
          <a:bodyPr/>
          <a:lstStyle/>
          <a:p>
            <a:fld id="{224B9F7B-6D2C-D847-BDB0-B95DB96DAEE8}" type="slidenum">
              <a:rPr lang="en-US" smtClean="0"/>
              <a:t>5</a:t>
            </a:fld>
            <a:endParaRPr lang="en-US"/>
          </a:p>
        </p:txBody>
      </p:sp>
    </p:spTree>
    <p:extLst>
      <p:ext uri="{BB962C8B-B14F-4D97-AF65-F5344CB8AC3E}">
        <p14:creationId xmlns:p14="http://schemas.microsoft.com/office/powerpoint/2010/main" val="1550878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Some of the services we provide include: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Reviewing matters such as international shipments of equipment, materials, software, and biological materials, to determine whether licenses or other requirements apply.</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Assisting researchers with export control requirements in sponsored research, including identifying projects that may be subject to export control restrictions.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Screening international collaborators, visitors, vendors, and other parties against federal restricted party lists. For this, we work with PIs and coordinators, as well as the Office of Global Engagement. </a:t>
            </a:r>
          </a:p>
          <a:p>
            <a:endParaRPr lang="en-US" dirty="0"/>
          </a:p>
        </p:txBody>
      </p:sp>
      <p:sp>
        <p:nvSpPr>
          <p:cNvPr id="4" name="Slide Number Placeholder 3"/>
          <p:cNvSpPr>
            <a:spLocks noGrp="1"/>
          </p:cNvSpPr>
          <p:nvPr>
            <p:ph type="sldNum" sz="quarter" idx="5"/>
          </p:nvPr>
        </p:nvSpPr>
        <p:spPr/>
        <p:txBody>
          <a:bodyPr/>
          <a:lstStyle/>
          <a:p>
            <a:fld id="{224B9F7B-6D2C-D847-BDB0-B95DB96DAEE8}" type="slidenum">
              <a:rPr lang="en-US" smtClean="0"/>
              <a:t>6</a:t>
            </a:fld>
            <a:endParaRPr lang="en-US"/>
          </a:p>
        </p:txBody>
      </p:sp>
    </p:spTree>
    <p:extLst>
      <p:ext uri="{BB962C8B-B14F-4D97-AF65-F5344CB8AC3E}">
        <p14:creationId xmlns:p14="http://schemas.microsoft.com/office/powerpoint/2010/main" val="1440075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kern="1200" dirty="0">
                <a:solidFill>
                  <a:schemeClr val="tx1"/>
                </a:solidFill>
                <a:effectLst/>
                <a:latin typeface="+mn-lt"/>
                <a:ea typeface="+mn-ea"/>
                <a:cs typeface="+mn-cs"/>
              </a:rPr>
              <a:t>Our office also assists in:</a:t>
            </a:r>
          </a:p>
          <a:p>
            <a:pPr marL="0" lvl="0" indent="0">
              <a:buFont typeface="Arial" panose="020B0604020202020204" pitchFamily="34" charset="0"/>
              <a:buNone/>
            </a:pP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Providing guidance on international travel, including when university-owned laptops, equipment, or controlled technology are involved. You typically notice our office’s involvement with forms such as the international travel checklist on </a:t>
            </a:r>
            <a:r>
              <a:rPr lang="en-US" sz="1200" kern="1200" dirty="0" err="1">
                <a:solidFill>
                  <a:schemeClr val="tx1"/>
                </a:solidFill>
                <a:effectLst/>
                <a:latin typeface="+mn-lt"/>
                <a:ea typeface="+mn-ea"/>
                <a:cs typeface="+mn-cs"/>
              </a:rPr>
              <a:t>NuRamp</a:t>
            </a:r>
            <a:r>
              <a:rPr lang="en-US" sz="12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Helping departments understand U.S. export control regulations when working with certain countries or organizations.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Offering training and educational resources, such as CITI trainings, so faculty and staff understand when export controls may apply to their work.</a:t>
            </a:r>
          </a:p>
          <a:p>
            <a:endParaRPr lang="en-US" dirty="0"/>
          </a:p>
        </p:txBody>
      </p:sp>
      <p:sp>
        <p:nvSpPr>
          <p:cNvPr id="4" name="Slide Number Placeholder 3"/>
          <p:cNvSpPr>
            <a:spLocks noGrp="1"/>
          </p:cNvSpPr>
          <p:nvPr>
            <p:ph type="sldNum" sz="quarter" idx="5"/>
          </p:nvPr>
        </p:nvSpPr>
        <p:spPr/>
        <p:txBody>
          <a:bodyPr/>
          <a:lstStyle/>
          <a:p>
            <a:fld id="{224B9F7B-6D2C-D847-BDB0-B95DB96DAEE8}" type="slidenum">
              <a:rPr lang="en-US" smtClean="0"/>
              <a:t>7</a:t>
            </a:fld>
            <a:endParaRPr lang="en-US"/>
          </a:p>
        </p:txBody>
      </p:sp>
    </p:spTree>
    <p:extLst>
      <p:ext uri="{BB962C8B-B14F-4D97-AF65-F5344CB8AC3E}">
        <p14:creationId xmlns:p14="http://schemas.microsoft.com/office/powerpoint/2010/main" val="2280546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UNMC International Project Questionnaires or IPQs are used to identify potential export control concerns before an international project begins. We review various information such as project protocols, collaborating institutions, travel involved, and the data, biological materials, or other information being shared to determine whether the project can move forward or whether additional reviews, licenses, or safeguards are needed to proceed. Our office reviews questionnaires mainly through the avenues of </a:t>
            </a:r>
            <a:r>
              <a:rPr lang="en-US" sz="1200" kern="1200" dirty="0" err="1">
                <a:solidFill>
                  <a:schemeClr val="tx1"/>
                </a:solidFill>
                <a:effectLst/>
                <a:latin typeface="+mn-lt"/>
                <a:ea typeface="+mn-ea"/>
                <a:cs typeface="+mn-cs"/>
              </a:rPr>
              <a:t>REDCap</a:t>
            </a:r>
            <a:r>
              <a:rPr lang="en-US" sz="1200" kern="1200" dirty="0">
                <a:solidFill>
                  <a:schemeClr val="tx1"/>
                </a:solidFill>
                <a:effectLst/>
                <a:latin typeface="+mn-lt"/>
                <a:ea typeface="+mn-ea"/>
                <a:cs typeface="+mn-cs"/>
              </a:rPr>
              <a:t> and RSS. </a:t>
            </a:r>
          </a:p>
          <a:p>
            <a:r>
              <a:rPr lang="en-US" sz="1200" kern="1200" dirty="0">
                <a:solidFill>
                  <a:schemeClr val="tx1"/>
                </a:solidFill>
                <a:effectLst/>
                <a:latin typeface="+mn-lt"/>
                <a:ea typeface="+mn-ea"/>
                <a:cs typeface="+mn-cs"/>
              </a:rPr>
              <a:t>The questionnaire asks questions such as:</a:t>
            </a:r>
          </a:p>
          <a:p>
            <a:pPr lvl="0"/>
            <a:r>
              <a:rPr lang="en-US" sz="1200" kern="1200" dirty="0">
                <a:solidFill>
                  <a:schemeClr val="tx1"/>
                </a:solidFill>
                <a:effectLst/>
                <a:latin typeface="+mn-lt"/>
                <a:ea typeface="+mn-ea"/>
                <a:cs typeface="+mn-cs"/>
              </a:rPr>
              <a:t>Who is involved? Are there international collaborators, visiting scholars, or foreign institutions? </a:t>
            </a:r>
          </a:p>
          <a:p>
            <a:pPr lvl="0"/>
            <a:r>
              <a:rPr lang="en-US" sz="1200" kern="1200" dirty="0">
                <a:solidFill>
                  <a:schemeClr val="tx1"/>
                </a:solidFill>
                <a:effectLst/>
                <a:latin typeface="+mn-lt"/>
                <a:ea typeface="+mn-ea"/>
                <a:cs typeface="+mn-cs"/>
              </a:rPr>
              <a:t>Where is the project taking place? Some countries are subject to U.S. sanctions or other restrictions and may require additional approval such as approval from the president’s office.</a:t>
            </a:r>
          </a:p>
          <a:p>
            <a:pPr lvl="0"/>
            <a:r>
              <a:rPr lang="en-US" sz="1200" kern="1200" dirty="0">
                <a:solidFill>
                  <a:schemeClr val="tx1"/>
                </a:solidFill>
                <a:effectLst/>
                <a:latin typeface="+mn-lt"/>
                <a:ea typeface="+mn-ea"/>
                <a:cs typeface="+mn-cs"/>
              </a:rPr>
              <a:t>What is being shared? This could include research data, software, biological materials, equipment, or technical information. </a:t>
            </a:r>
          </a:p>
          <a:p>
            <a:pPr lvl="0"/>
            <a:r>
              <a:rPr lang="en-US" sz="1200" kern="1200" dirty="0">
                <a:solidFill>
                  <a:schemeClr val="tx1"/>
                </a:solidFill>
                <a:effectLst/>
                <a:latin typeface="+mn-lt"/>
                <a:ea typeface="+mn-ea"/>
                <a:cs typeface="+mn-cs"/>
              </a:rPr>
              <a:t>How is it being shared? For example, through shipping, email, cloud storage, remote access, or travel. </a:t>
            </a:r>
          </a:p>
          <a:p>
            <a:pPr lvl="0"/>
            <a:r>
              <a:rPr lang="en-US" sz="1200" kern="1200" dirty="0">
                <a:solidFill>
                  <a:schemeClr val="tx1"/>
                </a:solidFill>
                <a:effectLst/>
                <a:latin typeface="+mn-lt"/>
                <a:ea typeface="+mn-ea"/>
                <a:cs typeface="+mn-cs"/>
              </a:rPr>
              <a:t>Who is funding the project? Certain funding sources may impose restrictions or require additional compliance reviews. </a:t>
            </a:r>
          </a:p>
          <a:p>
            <a:pPr lvl="0"/>
            <a:r>
              <a:rPr lang="en-US" sz="1200" kern="1200" dirty="0">
                <a:solidFill>
                  <a:schemeClr val="tx1"/>
                </a:solidFill>
                <a:effectLst/>
                <a:latin typeface="+mn-lt"/>
                <a:ea typeface="+mn-ea"/>
                <a:cs typeface="+mn-cs"/>
              </a:rPr>
              <a:t>Are there restricted parties involved? Our office reviews whether we are collaborating with individuals or organizations on U.S. government restricted party lists. </a:t>
            </a:r>
          </a:p>
          <a:p>
            <a:r>
              <a:rPr lang="en-US" sz="1200" b="1" kern="1200" dirty="0">
                <a:solidFill>
                  <a:schemeClr val="tx1"/>
                </a:solidFill>
                <a:effectLst/>
                <a:latin typeface="+mn-lt"/>
                <a:ea typeface="+mn-ea"/>
                <a:cs typeface="+mn-cs"/>
              </a:rPr>
              <a:t>Why is this important?</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questionnaire helps determine whether the project could involve:</a:t>
            </a:r>
          </a:p>
          <a:p>
            <a:pPr lvl="0"/>
            <a:r>
              <a:rPr lang="en-US" sz="1200" kern="1200" dirty="0">
                <a:solidFill>
                  <a:schemeClr val="tx1"/>
                </a:solidFill>
                <a:effectLst/>
                <a:latin typeface="+mn-lt"/>
                <a:ea typeface="+mn-ea"/>
                <a:cs typeface="+mn-cs"/>
              </a:rPr>
              <a:t>Export-controlled technology or technical data </a:t>
            </a:r>
          </a:p>
          <a:p>
            <a:pPr lvl="0"/>
            <a:r>
              <a:rPr lang="en-US" sz="1200" kern="1200" dirty="0">
                <a:solidFill>
                  <a:schemeClr val="tx1"/>
                </a:solidFill>
                <a:effectLst/>
                <a:latin typeface="+mn-lt"/>
                <a:ea typeface="+mn-ea"/>
                <a:cs typeface="+mn-cs"/>
              </a:rPr>
              <a:t>International sanctions </a:t>
            </a:r>
          </a:p>
          <a:p>
            <a:pPr lvl="0"/>
            <a:r>
              <a:rPr lang="en-US" sz="1200" kern="1200" dirty="0">
                <a:solidFill>
                  <a:schemeClr val="tx1"/>
                </a:solidFill>
                <a:effectLst/>
                <a:latin typeface="+mn-lt"/>
                <a:ea typeface="+mn-ea"/>
                <a:cs typeface="+mn-cs"/>
              </a:rPr>
              <a:t>Export licensing requirements; or</a:t>
            </a:r>
          </a:p>
          <a:p>
            <a:pPr lvl="0"/>
            <a:r>
              <a:rPr lang="en-US" sz="1200" kern="1200" dirty="0">
                <a:solidFill>
                  <a:schemeClr val="tx1"/>
                </a:solidFill>
                <a:effectLst/>
                <a:latin typeface="+mn-lt"/>
                <a:ea typeface="+mn-ea"/>
                <a:cs typeface="+mn-cs"/>
              </a:rPr>
              <a:t>Additional compliance measures before work can begin.</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How this differs from an IRB questionnaire</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IRB questionnaires are reviewed by our office, then communicated to the IRB once a determination has been given. This differs from an international project questionnaire, where our determination is shared with SPA or </a:t>
            </a:r>
            <a:r>
              <a:rPr lang="en-US" sz="1200" kern="1200" dirty="0" err="1">
                <a:solidFill>
                  <a:schemeClr val="tx1"/>
                </a:solidFill>
                <a:effectLst/>
                <a:latin typeface="+mn-lt"/>
                <a:ea typeface="+mn-ea"/>
                <a:cs typeface="+mn-cs"/>
              </a:rPr>
              <a:t>UNeHealth</a:t>
            </a:r>
            <a:r>
              <a:rPr lang="en-US" sz="1200" kern="1200" dirty="0">
                <a:solidFill>
                  <a:schemeClr val="tx1"/>
                </a:solidFill>
                <a:effectLst/>
                <a:latin typeface="+mn-lt"/>
                <a:ea typeface="+mn-ea"/>
                <a:cs typeface="+mn-cs"/>
              </a:rPr>
              <a:t> contact, if applicable. </a:t>
            </a:r>
            <a:r>
              <a:rPr lang="en-US" sz="1200" b="1" kern="1200" dirty="0">
                <a:solidFill>
                  <a:schemeClr val="tx1"/>
                </a:solidFill>
                <a:effectLst/>
                <a:latin typeface="+mn-lt"/>
                <a:ea typeface="+mn-ea"/>
                <a:cs typeface="+mn-cs"/>
              </a:rPr>
              <a:t>IRB ask as for a lot of the same information, but targeted for IRB oversight, funded or not. General IRB project, clinical studies.</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Some there may not be funding. If IRB oversight at all, otherwise.</a:t>
            </a:r>
          </a:p>
          <a:p>
            <a:endParaRPr lang="en-US" dirty="0"/>
          </a:p>
        </p:txBody>
      </p:sp>
      <p:sp>
        <p:nvSpPr>
          <p:cNvPr id="4" name="Slide Number Placeholder 3"/>
          <p:cNvSpPr>
            <a:spLocks noGrp="1"/>
          </p:cNvSpPr>
          <p:nvPr>
            <p:ph type="sldNum" sz="quarter" idx="5"/>
          </p:nvPr>
        </p:nvSpPr>
        <p:spPr/>
        <p:txBody>
          <a:bodyPr/>
          <a:lstStyle/>
          <a:p>
            <a:fld id="{224B9F7B-6D2C-D847-BDB0-B95DB96DAEE8}" type="slidenum">
              <a:rPr lang="en-US" smtClean="0"/>
              <a:t>8</a:t>
            </a:fld>
            <a:endParaRPr lang="en-US"/>
          </a:p>
        </p:txBody>
      </p:sp>
    </p:spTree>
    <p:extLst>
      <p:ext uri="{BB962C8B-B14F-4D97-AF65-F5344CB8AC3E}">
        <p14:creationId xmlns:p14="http://schemas.microsoft.com/office/powerpoint/2010/main" val="47522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4B9F7B-6D2C-D847-BDB0-B95DB96DAEE8}" type="slidenum">
              <a:rPr lang="en-US" smtClean="0"/>
              <a:t>11</a:t>
            </a:fld>
            <a:endParaRPr lang="en-US"/>
          </a:p>
        </p:txBody>
      </p:sp>
    </p:spTree>
    <p:extLst>
      <p:ext uri="{BB962C8B-B14F-4D97-AF65-F5344CB8AC3E}">
        <p14:creationId xmlns:p14="http://schemas.microsoft.com/office/powerpoint/2010/main" val="4021438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items refer to activities that involve a country of concern in some capacity. Activities that require provost approval include: </a:t>
            </a:r>
          </a:p>
          <a:p>
            <a:endParaRPr lang="en-US" dirty="0"/>
          </a:p>
          <a:p>
            <a:pPr marL="171450" indent="-171450">
              <a:buFont typeface="Arial" panose="020B0604020202020204" pitchFamily="34" charset="0"/>
              <a:buChar char="•"/>
            </a:pPr>
            <a:r>
              <a:rPr lang="en-US" dirty="0"/>
              <a:t>Research collaborations (including clinical trials) where a collaborator, sponsor, study site, or service provider is located in a country of concern, especially if data or specimens will be leaving the US.</a:t>
            </a:r>
          </a:p>
          <a:p>
            <a:pPr marL="171450" indent="-171450">
              <a:buFont typeface="Arial" panose="020B0604020202020204" pitchFamily="34" charset="0"/>
              <a:buChar char="•"/>
            </a:pPr>
            <a:r>
              <a:rPr lang="en-US" dirty="0"/>
              <a:t>Purchases from vendors located in or controlled by an entity located in a country of concern.</a:t>
            </a:r>
          </a:p>
          <a:p>
            <a:pPr marL="171450" indent="-171450">
              <a:buFont typeface="Arial" panose="020B0604020202020204" pitchFamily="34" charset="0"/>
              <a:buChar char="•"/>
            </a:pPr>
            <a:r>
              <a:rPr lang="en-US" dirty="0"/>
              <a:t>Joint publications with someone located in or affiliated with an institution located in a country of concern.</a:t>
            </a:r>
          </a:p>
          <a:p>
            <a:pPr marL="171450" indent="-171450">
              <a:buFont typeface="Arial" panose="020B0604020202020204" pitchFamily="34" charset="0"/>
              <a:buChar char="•"/>
            </a:pPr>
            <a:r>
              <a:rPr lang="en-US" dirty="0"/>
              <a:t>Serving on a dissertation committee or similarly advising students at an institution located in a country of concern.</a:t>
            </a:r>
          </a:p>
          <a:p>
            <a:pPr marL="171450" indent="-171450">
              <a:buFont typeface="Arial" panose="020B0604020202020204" pitchFamily="34" charset="0"/>
              <a:buChar char="•"/>
            </a:pPr>
            <a:r>
              <a:rPr lang="en-US" dirty="0"/>
              <a:t>Hosting visitors from a country of concern.</a:t>
            </a:r>
          </a:p>
          <a:p>
            <a:pPr marL="171450" indent="-171450">
              <a:buFont typeface="Arial" panose="020B0604020202020204" pitchFamily="34" charset="0"/>
              <a:buChar char="•"/>
            </a:pPr>
            <a:r>
              <a:rPr lang="en-US" dirty="0"/>
              <a:t>Traveling to a country of concern for any purpose, including conducting or presenting research, attending a workshop or conference, or recruitment. Note that traveling to a country of concern also constitutes traveling to a high-risk destination, so it is also necessary to obtain a safety waiver.</a:t>
            </a:r>
          </a:p>
          <a:p>
            <a:pPr marL="171450" indent="-171450">
              <a:buFont typeface="Arial" panose="020B0604020202020204" pitchFamily="34" charset="0"/>
              <a:buChar char="•"/>
            </a:pPr>
            <a:r>
              <a:rPr lang="en-US" dirty="0"/>
              <a:t>Shipping or otherwise exporting any items or data to a recipient in a country of concern.</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Approval is typically not required in the following circumstances:</a:t>
            </a:r>
          </a:p>
          <a:p>
            <a:pPr marL="0" indent="0">
              <a:buFont typeface="Arial" panose="020B0604020202020204" pitchFamily="34" charset="0"/>
              <a:buNone/>
            </a:pPr>
            <a:endParaRPr lang="en-US" dirty="0"/>
          </a:p>
          <a:p>
            <a:pPr marL="171450" indent="-171450">
              <a:buFont typeface="Arial" panose="020B0604020202020204" pitchFamily="34" charset="0"/>
              <a:buChar char="•"/>
            </a:pPr>
            <a:r>
              <a:rPr lang="en-US" dirty="0"/>
              <a:t>Admissions and hiring decisions.</a:t>
            </a:r>
          </a:p>
          <a:p>
            <a:pPr marL="171450" indent="-171450">
              <a:buFont typeface="Arial" panose="020B0604020202020204" pitchFamily="34" charset="0"/>
              <a:buChar char="•"/>
            </a:pPr>
            <a:r>
              <a:rPr lang="en-US" dirty="0"/>
              <a:t>Advising students who have been admitted to UNMC or another NU campus.</a:t>
            </a:r>
          </a:p>
          <a:p>
            <a:pPr marL="171450" indent="-171450">
              <a:buFont typeface="Arial" panose="020B0604020202020204" pitchFamily="34" charset="0"/>
              <a:buChar char="•"/>
            </a:pPr>
            <a:r>
              <a:rPr lang="en-US" dirty="0"/>
              <a:t>Research collaborations (including clinical trials) where none of the collaborators, sponsors, study sites, and service providers are located in a country of concern. This exception still applies when the collaboration is with a citizen of a country of concern who is located in a non-concern country and affiliated with an institution in that country.</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224B9F7B-6D2C-D847-BDB0-B95DB96DAEE8}" type="slidenum">
              <a:rPr lang="en-US" smtClean="0"/>
              <a:t>12</a:t>
            </a:fld>
            <a:endParaRPr lang="en-US"/>
          </a:p>
        </p:txBody>
      </p:sp>
    </p:spTree>
    <p:extLst>
      <p:ext uri="{BB962C8B-B14F-4D97-AF65-F5344CB8AC3E}">
        <p14:creationId xmlns:p14="http://schemas.microsoft.com/office/powerpoint/2010/main" val="12618188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8C16D-DD79-3361-B2DD-73D28961F8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C1003B-7911-53FF-6D21-37ADC32D2D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16BD2-6983-59D7-AF0B-2C83006EF7E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7312260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 name="Picture 5" descr="Arrow&#10;&#10;Description automatically generated with medium confidence">
            <a:extLst>
              <a:ext uri="{FF2B5EF4-FFF2-40B4-BE49-F238E27FC236}">
                <a16:creationId xmlns:a16="http://schemas.microsoft.com/office/drawing/2014/main" id="{34BD5AF2-400A-5240-AABA-D6CE563734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1"/>
          <p:cNvSpPr>
            <a:spLocks noGrp="1"/>
          </p:cNvSpPr>
          <p:nvPr>
            <p:ph type="ctrTitle" hasCustomPrompt="1"/>
          </p:nvPr>
        </p:nvSpPr>
        <p:spPr>
          <a:xfrm>
            <a:off x="453763" y="1247237"/>
            <a:ext cx="7088318" cy="1872612"/>
          </a:xfrm>
        </p:spPr>
        <p:txBody>
          <a:bodyPr anchor="b">
            <a:noAutofit/>
          </a:bodyPr>
          <a:lstStyle>
            <a:lvl1pPr algn="l">
              <a:lnSpc>
                <a:spcPct val="80000"/>
              </a:lnSpc>
              <a:defRPr sz="5400" b="1" i="0" baseline="0">
                <a:solidFill>
                  <a:schemeClr val="bg1"/>
                </a:solidFill>
                <a:latin typeface="Arial-BoldMT"/>
                <a:cs typeface="Arial-BoldMT"/>
              </a:defRPr>
            </a:lvl1pPr>
          </a:lstStyle>
          <a:p>
            <a:r>
              <a:rPr lang="en-US" dirty="0"/>
              <a:t>Title goes here</a:t>
            </a:r>
          </a:p>
        </p:txBody>
      </p:sp>
      <p:sp>
        <p:nvSpPr>
          <p:cNvPr id="3" name="Subtitle 2"/>
          <p:cNvSpPr>
            <a:spLocks noGrp="1"/>
          </p:cNvSpPr>
          <p:nvPr>
            <p:ph type="subTitle" idx="1" hasCustomPrompt="1"/>
          </p:nvPr>
        </p:nvSpPr>
        <p:spPr>
          <a:xfrm>
            <a:off x="453763" y="3522233"/>
            <a:ext cx="7088318" cy="1721780"/>
          </a:xfrm>
        </p:spPr>
        <p:txBody>
          <a:bodyPr>
            <a:normAutofit/>
          </a:bodyPr>
          <a:lstStyle>
            <a:lvl1pPr marL="0" indent="0" algn="l">
              <a:spcBef>
                <a:spcPts val="400"/>
              </a:spcBef>
              <a:buNone/>
              <a:defRPr sz="2800" b="0" i="0" baseline="0">
                <a:solidFill>
                  <a:schemeClr val="accent6">
                    <a:lumMod val="40000"/>
                    <a:lumOff val="60000"/>
                  </a:schemeClr>
                </a:solidFill>
                <a:latin typeface="+mn-lt"/>
                <a:cs typeface="Arial-BoldMT"/>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dirty="0"/>
              <a:t>Speaker Name</a:t>
            </a:r>
          </a:p>
          <a:p>
            <a:r>
              <a:rPr lang="en-US" dirty="0"/>
              <a:t>College or Department</a:t>
            </a:r>
          </a:p>
        </p:txBody>
      </p:sp>
    </p:spTree>
    <p:extLst>
      <p:ext uri="{BB962C8B-B14F-4D97-AF65-F5344CB8AC3E}">
        <p14:creationId xmlns:p14="http://schemas.microsoft.com/office/powerpoint/2010/main" val="1008552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0B13011-AA5D-AA4E-9553-48EF469C41DC}"/>
              </a:ext>
            </a:extLst>
          </p:cNvPr>
          <p:cNvSpPr>
            <a:spLocks noGrp="1"/>
          </p:cNvSpPr>
          <p:nvPr>
            <p:ph type="title"/>
          </p:nvPr>
        </p:nvSpPr>
        <p:spPr>
          <a:xfrm>
            <a:off x="342028" y="217589"/>
            <a:ext cx="7887572" cy="1229803"/>
          </a:xfrm>
        </p:spPr>
        <p:txBody>
          <a:bodyPr/>
          <a:lstStyle>
            <a:lvl1pPr>
              <a:defRPr>
                <a:solidFill>
                  <a:schemeClr val="accent1"/>
                </a:solidFill>
              </a:defRPr>
            </a:lvl1pPr>
          </a:lstStyle>
          <a:p>
            <a:r>
              <a:rPr lang="en-US" dirty="0"/>
              <a:t>Click to edit Master title style</a:t>
            </a:r>
          </a:p>
        </p:txBody>
      </p:sp>
      <p:sp>
        <p:nvSpPr>
          <p:cNvPr id="3" name="Content Placeholder 2"/>
          <p:cNvSpPr>
            <a:spLocks noGrp="1"/>
          </p:cNvSpPr>
          <p:nvPr>
            <p:ph idx="1"/>
          </p:nvPr>
        </p:nvSpPr>
        <p:spPr>
          <a:xfrm>
            <a:off x="342029" y="1607425"/>
            <a:ext cx="8459942" cy="4557070"/>
          </a:xfrm>
        </p:spPr>
        <p:txBody>
          <a:bodyPr/>
          <a:lstStyle>
            <a:lvl1pPr marL="228600" marR="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a:lvl1pPr>
            <a:lvl2pPr marL="6858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800">
                <a:latin typeface="Arial"/>
                <a:cs typeface="Arial"/>
              </a:defRPr>
            </a:lvl2pPr>
            <a:lvl3pPr marL="11430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800"/>
            </a:lvl3pPr>
            <a:lvl4pPr marL="16002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400"/>
            </a:lvl4pPr>
            <a:lvl5pPr marL="20574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400"/>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Fifth level</a:t>
            </a:r>
            <a:endParaRPr lang="en-US" dirty="0"/>
          </a:p>
        </p:txBody>
      </p:sp>
      <p:sp>
        <p:nvSpPr>
          <p:cNvPr id="2" name="Slide Number Placeholder 5">
            <a:extLst>
              <a:ext uri="{FF2B5EF4-FFF2-40B4-BE49-F238E27FC236}">
                <a16:creationId xmlns:a16="http://schemas.microsoft.com/office/drawing/2014/main" id="{D046AF3F-50D4-C06B-1AFE-7900942E2628}"/>
              </a:ext>
            </a:extLst>
          </p:cNvPr>
          <p:cNvSpPr>
            <a:spLocks noGrp="1"/>
          </p:cNvSpPr>
          <p:nvPr>
            <p:ph type="sldNum" sz="quarter" idx="4"/>
          </p:nvPr>
        </p:nvSpPr>
        <p:spPr>
          <a:xfrm>
            <a:off x="249913" y="6246282"/>
            <a:ext cx="504281" cy="295236"/>
          </a:xfrm>
          <a:prstGeom prst="rect">
            <a:avLst/>
          </a:prstGeom>
        </p:spPr>
        <p:txBody>
          <a:bodyPr/>
          <a:lstStyle>
            <a:lvl1pPr algn="l">
              <a:defRPr sz="1000">
                <a:solidFill>
                  <a:schemeClr val="tx2"/>
                </a:solidFill>
                <a:latin typeface="Arial"/>
                <a:cs typeface="Arial"/>
              </a:defRPr>
            </a:lvl1pPr>
          </a:lstStyle>
          <a:p>
            <a:fld id="{D0394A55-0D5E-E449-981A-A375C652BACE}" type="slidenum">
              <a:rPr lang="en-US" smtClean="0"/>
              <a:pPr/>
              <a:t>‹#›</a:t>
            </a:fld>
            <a:endParaRPr lang="en-US" dirty="0"/>
          </a:p>
        </p:txBody>
      </p:sp>
    </p:spTree>
    <p:extLst>
      <p:ext uri="{BB962C8B-B14F-4D97-AF65-F5344CB8AC3E}">
        <p14:creationId xmlns:p14="http://schemas.microsoft.com/office/powerpoint/2010/main" val="2033275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Slide – Two Colum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BF0A6634-4E88-514E-BD64-C5356495697D}"/>
              </a:ext>
            </a:extLst>
          </p:cNvPr>
          <p:cNvSpPr>
            <a:spLocks noGrp="1"/>
          </p:cNvSpPr>
          <p:nvPr>
            <p:ph type="title"/>
          </p:nvPr>
        </p:nvSpPr>
        <p:spPr>
          <a:xfrm>
            <a:off x="342028" y="217589"/>
            <a:ext cx="7887572" cy="1229803"/>
          </a:xfrm>
        </p:spPr>
        <p:txBody>
          <a:bodyPr/>
          <a:lstStyle>
            <a:lvl1pPr>
              <a:defRPr>
                <a:solidFill>
                  <a:schemeClr val="accent1"/>
                </a:solidFill>
              </a:defRPr>
            </a:lvl1pPr>
          </a:lstStyle>
          <a:p>
            <a:r>
              <a:rPr lang="en-US" dirty="0"/>
              <a:t>Click to edit Master title style</a:t>
            </a:r>
          </a:p>
        </p:txBody>
      </p:sp>
      <p:sp>
        <p:nvSpPr>
          <p:cNvPr id="3" name="Text Placeholder 2"/>
          <p:cNvSpPr>
            <a:spLocks noGrp="1"/>
          </p:cNvSpPr>
          <p:nvPr>
            <p:ph type="body" idx="1"/>
          </p:nvPr>
        </p:nvSpPr>
        <p:spPr>
          <a:xfrm>
            <a:off x="342028" y="1619037"/>
            <a:ext cx="4126605" cy="4545457"/>
          </a:xfrm>
        </p:spPr>
        <p:txBody>
          <a:bodyPr anchor="t">
            <a:normAutofit/>
          </a:bodyPr>
          <a:lstStyle>
            <a:lvl1pPr marL="228600" marR="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sz="3200" b="0">
                <a:solidFill>
                  <a:schemeClr val="tx1"/>
                </a:solidFill>
              </a:defRPr>
            </a:lvl1pPr>
            <a:lvl2pPr marL="6858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400">
                <a:solidFill>
                  <a:schemeClr val="tx1">
                    <a:tint val="75000"/>
                  </a:schemeClr>
                </a:solidFill>
              </a:defRPr>
            </a:lvl2pPr>
            <a:lvl3pPr marL="11430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133">
                <a:solidFill>
                  <a:schemeClr val="tx1">
                    <a:tint val="75000"/>
                  </a:schemeClr>
                </a:solidFill>
              </a:defRPr>
            </a:lvl3pPr>
            <a:lvl4pPr marL="16002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1867">
                <a:solidFill>
                  <a:schemeClr val="tx1">
                    <a:tint val="75000"/>
                  </a:schemeClr>
                </a:solidFill>
              </a:defRPr>
            </a:lvl4pPr>
            <a:lvl5pPr marL="20574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Fifth level</a:t>
            </a:r>
            <a:endParaRPr lang="en-US" dirty="0"/>
          </a:p>
        </p:txBody>
      </p:sp>
      <p:sp>
        <p:nvSpPr>
          <p:cNvPr id="5" name="Text Placeholder 2"/>
          <p:cNvSpPr>
            <a:spLocks noGrp="1"/>
          </p:cNvSpPr>
          <p:nvPr>
            <p:ph type="body" idx="14"/>
          </p:nvPr>
        </p:nvSpPr>
        <p:spPr>
          <a:xfrm>
            <a:off x="4679846" y="1619037"/>
            <a:ext cx="4122123" cy="4545457"/>
          </a:xfrm>
        </p:spPr>
        <p:txBody>
          <a:bodyPr anchor="t">
            <a:normAutofit/>
          </a:bodyPr>
          <a:lstStyle>
            <a:lvl1pPr marL="228600" marR="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sz="3200" b="0">
                <a:solidFill>
                  <a:schemeClr val="tx1"/>
                </a:solidFill>
              </a:defRPr>
            </a:lvl1pPr>
            <a:lvl2pPr marL="6858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400">
                <a:solidFill>
                  <a:schemeClr val="tx1">
                    <a:tint val="75000"/>
                  </a:schemeClr>
                </a:solidFill>
              </a:defRPr>
            </a:lvl2pPr>
            <a:lvl3pPr marL="11430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133">
                <a:solidFill>
                  <a:schemeClr val="tx1">
                    <a:tint val="75000"/>
                  </a:schemeClr>
                </a:solidFill>
              </a:defRPr>
            </a:lvl3pPr>
            <a:lvl4pPr marL="16002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1867">
                <a:solidFill>
                  <a:schemeClr val="tx1">
                    <a:tint val="75000"/>
                  </a:schemeClr>
                </a:solidFill>
              </a:defRPr>
            </a:lvl4pPr>
            <a:lvl5pPr marL="20574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Fifth level</a:t>
            </a:r>
            <a:endParaRPr lang="en-US" dirty="0"/>
          </a:p>
        </p:txBody>
      </p:sp>
      <p:sp>
        <p:nvSpPr>
          <p:cNvPr id="2" name="Slide Number Placeholder 5">
            <a:extLst>
              <a:ext uri="{FF2B5EF4-FFF2-40B4-BE49-F238E27FC236}">
                <a16:creationId xmlns:a16="http://schemas.microsoft.com/office/drawing/2014/main" id="{CC94FA3C-B142-FB56-B4A2-8D2D502C21A4}"/>
              </a:ext>
            </a:extLst>
          </p:cNvPr>
          <p:cNvSpPr>
            <a:spLocks noGrp="1"/>
          </p:cNvSpPr>
          <p:nvPr>
            <p:ph type="sldNum" sz="quarter" idx="4"/>
          </p:nvPr>
        </p:nvSpPr>
        <p:spPr>
          <a:xfrm>
            <a:off x="249913" y="6246282"/>
            <a:ext cx="504281" cy="295236"/>
          </a:xfrm>
          <a:prstGeom prst="rect">
            <a:avLst/>
          </a:prstGeom>
        </p:spPr>
        <p:txBody>
          <a:bodyPr/>
          <a:lstStyle>
            <a:lvl1pPr algn="l">
              <a:defRPr sz="1000">
                <a:solidFill>
                  <a:schemeClr val="tx2"/>
                </a:solidFill>
                <a:latin typeface="Arial"/>
                <a:cs typeface="Arial"/>
              </a:defRPr>
            </a:lvl1pPr>
          </a:lstStyle>
          <a:p>
            <a:fld id="{D0394A55-0D5E-E449-981A-A375C652BACE}" type="slidenum">
              <a:rPr lang="en-US" smtClean="0"/>
              <a:pPr/>
              <a:t>‹#›</a:t>
            </a:fld>
            <a:endParaRPr lang="en-US" dirty="0"/>
          </a:p>
        </p:txBody>
      </p:sp>
    </p:spTree>
    <p:extLst>
      <p:ext uri="{BB962C8B-B14F-4D97-AF65-F5344CB8AC3E}">
        <p14:creationId xmlns:p14="http://schemas.microsoft.com/office/powerpoint/2010/main" val="18503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w/ Image">
    <p:spTree>
      <p:nvGrpSpPr>
        <p:cNvPr id="1" name=""/>
        <p:cNvGrpSpPr/>
        <p:nvPr/>
      </p:nvGrpSpPr>
      <p:grpSpPr>
        <a:xfrm>
          <a:off x="0" y="0"/>
          <a:ext cx="0" cy="0"/>
          <a:chOff x="0" y="0"/>
          <a:chExt cx="0" cy="0"/>
        </a:xfrm>
      </p:grpSpPr>
      <p:sp>
        <p:nvSpPr>
          <p:cNvPr id="2" name="Title 1"/>
          <p:cNvSpPr>
            <a:spLocks noGrp="1"/>
          </p:cNvSpPr>
          <p:nvPr>
            <p:ph type="title"/>
          </p:nvPr>
        </p:nvSpPr>
        <p:spPr>
          <a:xfrm>
            <a:off x="342028" y="217589"/>
            <a:ext cx="7887572" cy="1229803"/>
          </a:xfrm>
        </p:spPr>
        <p:txBody>
          <a:bodyPr/>
          <a:lstStyle>
            <a:lvl1pPr>
              <a:defRPr>
                <a:solidFill>
                  <a:schemeClr val="accent1"/>
                </a:solidFill>
              </a:defRPr>
            </a:lvl1pPr>
          </a:lstStyle>
          <a:p>
            <a:r>
              <a:rPr lang="en-US" dirty="0"/>
              <a:t>Click to edit Master title style</a:t>
            </a:r>
          </a:p>
        </p:txBody>
      </p:sp>
      <p:sp>
        <p:nvSpPr>
          <p:cNvPr id="3" name="Text Placeholder 2"/>
          <p:cNvSpPr>
            <a:spLocks noGrp="1"/>
          </p:cNvSpPr>
          <p:nvPr>
            <p:ph type="body" idx="1"/>
          </p:nvPr>
        </p:nvSpPr>
        <p:spPr>
          <a:xfrm>
            <a:off x="342028" y="1619039"/>
            <a:ext cx="3196303" cy="4514634"/>
          </a:xfrm>
        </p:spPr>
        <p:txBody>
          <a:bodyPr anchor="t">
            <a:normAutofit/>
          </a:bodyPr>
          <a:lstStyle>
            <a:lvl1pPr marL="228600" marR="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sz="3200" b="0">
                <a:solidFill>
                  <a:schemeClr val="tx1"/>
                </a:solidFill>
              </a:defRPr>
            </a:lvl1pPr>
            <a:lvl2pPr marL="6858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400">
                <a:solidFill>
                  <a:schemeClr val="tx1">
                    <a:tint val="75000"/>
                  </a:schemeClr>
                </a:solidFill>
              </a:defRPr>
            </a:lvl2pPr>
            <a:lvl3pPr marL="11430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133">
                <a:solidFill>
                  <a:schemeClr val="tx1">
                    <a:tint val="75000"/>
                  </a:schemeClr>
                </a:solidFill>
              </a:defRPr>
            </a:lvl3pPr>
            <a:lvl4pPr marL="16002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1867">
                <a:solidFill>
                  <a:schemeClr val="tx1">
                    <a:tint val="75000"/>
                  </a:schemeClr>
                </a:solidFill>
              </a:defRPr>
            </a:lvl4pPr>
            <a:lvl5pPr marL="20574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Fifth level</a:t>
            </a:r>
            <a:endParaRPr lang="en-US" dirty="0"/>
          </a:p>
        </p:txBody>
      </p:sp>
      <p:sp>
        <p:nvSpPr>
          <p:cNvPr id="5" name="Picture Placeholder 4"/>
          <p:cNvSpPr>
            <a:spLocks noGrp="1"/>
          </p:cNvSpPr>
          <p:nvPr>
            <p:ph type="pic" sz="quarter" idx="10"/>
          </p:nvPr>
        </p:nvSpPr>
        <p:spPr>
          <a:xfrm>
            <a:off x="3768918" y="1630559"/>
            <a:ext cx="5033770" cy="4514634"/>
          </a:xfrm>
        </p:spPr>
        <p:txBody>
          <a:bodyPr/>
          <a:lstStyle/>
          <a:p>
            <a:endParaRPr lang="en-US"/>
          </a:p>
        </p:txBody>
      </p:sp>
      <p:sp>
        <p:nvSpPr>
          <p:cNvPr id="4" name="Slide Number Placeholder 5">
            <a:extLst>
              <a:ext uri="{FF2B5EF4-FFF2-40B4-BE49-F238E27FC236}">
                <a16:creationId xmlns:a16="http://schemas.microsoft.com/office/drawing/2014/main" id="{90D83021-83F9-3950-57CA-5E633E36DC74}"/>
              </a:ext>
            </a:extLst>
          </p:cNvPr>
          <p:cNvSpPr>
            <a:spLocks noGrp="1"/>
          </p:cNvSpPr>
          <p:nvPr>
            <p:ph type="sldNum" sz="quarter" idx="4"/>
          </p:nvPr>
        </p:nvSpPr>
        <p:spPr>
          <a:xfrm>
            <a:off x="249913" y="6246282"/>
            <a:ext cx="504281" cy="295236"/>
          </a:xfrm>
          <a:prstGeom prst="rect">
            <a:avLst/>
          </a:prstGeom>
        </p:spPr>
        <p:txBody>
          <a:bodyPr/>
          <a:lstStyle>
            <a:lvl1pPr algn="l">
              <a:defRPr sz="1000">
                <a:solidFill>
                  <a:schemeClr val="tx2"/>
                </a:solidFill>
                <a:latin typeface="Arial"/>
                <a:cs typeface="Arial"/>
              </a:defRPr>
            </a:lvl1pPr>
          </a:lstStyle>
          <a:p>
            <a:fld id="{D0394A55-0D5E-E449-981A-A375C652BACE}" type="slidenum">
              <a:rPr lang="en-US" smtClean="0"/>
              <a:pPr/>
              <a:t>‹#›</a:t>
            </a:fld>
            <a:endParaRPr lang="en-US" dirty="0"/>
          </a:p>
        </p:txBody>
      </p:sp>
    </p:spTree>
    <p:extLst>
      <p:ext uri="{BB962C8B-B14F-4D97-AF65-F5344CB8AC3E}">
        <p14:creationId xmlns:p14="http://schemas.microsoft.com/office/powerpoint/2010/main" val="754125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Slide w/ Subhead">
    <p:spTree>
      <p:nvGrpSpPr>
        <p:cNvPr id="1" name=""/>
        <p:cNvGrpSpPr/>
        <p:nvPr/>
      </p:nvGrpSpPr>
      <p:grpSpPr>
        <a:xfrm>
          <a:off x="0" y="0"/>
          <a:ext cx="0" cy="0"/>
          <a:chOff x="0" y="0"/>
          <a:chExt cx="0" cy="0"/>
        </a:xfrm>
      </p:grpSpPr>
      <p:sp>
        <p:nvSpPr>
          <p:cNvPr id="5" name="Title 1"/>
          <p:cNvSpPr>
            <a:spLocks noGrp="1"/>
          </p:cNvSpPr>
          <p:nvPr>
            <p:ph type="title"/>
          </p:nvPr>
        </p:nvSpPr>
        <p:spPr>
          <a:xfrm>
            <a:off x="342030" y="217589"/>
            <a:ext cx="7887570" cy="1229801"/>
          </a:xfrm>
        </p:spPr>
        <p:txBody>
          <a:bodyPr tIns="0" bIns="0"/>
          <a:lstStyle>
            <a:lvl1pPr>
              <a:defRPr sz="4000">
                <a:solidFill>
                  <a:schemeClr val="accent1"/>
                </a:solidFill>
              </a:defRPr>
            </a:lvl1pPr>
          </a:lstStyle>
          <a:p>
            <a:r>
              <a:rPr lang="en-US" dirty="0"/>
              <a:t>Click to edit Master title style</a:t>
            </a:r>
          </a:p>
        </p:txBody>
      </p:sp>
      <p:sp>
        <p:nvSpPr>
          <p:cNvPr id="4" name="Text Placeholder 3"/>
          <p:cNvSpPr>
            <a:spLocks noGrp="1"/>
          </p:cNvSpPr>
          <p:nvPr>
            <p:ph type="body" sz="quarter" idx="10"/>
          </p:nvPr>
        </p:nvSpPr>
        <p:spPr>
          <a:xfrm>
            <a:off x="341310" y="1579218"/>
            <a:ext cx="8460660" cy="642101"/>
          </a:xfrm>
        </p:spPr>
        <p:txBody>
          <a:bodyPr anchor="ctr">
            <a:normAutofit/>
          </a:bodyPr>
          <a:lstStyle>
            <a:lvl1pPr marL="0" indent="0">
              <a:buNone/>
              <a:defRPr sz="2800" b="1">
                <a:solidFill>
                  <a:schemeClr val="tx1"/>
                </a:solidFill>
              </a:defRPr>
            </a:lvl1pPr>
          </a:lstStyle>
          <a:p>
            <a:pPr lvl="0"/>
            <a:r>
              <a:rPr lang="en-US" dirty="0"/>
              <a:t>Click to edit Master text styles</a:t>
            </a:r>
          </a:p>
        </p:txBody>
      </p:sp>
      <p:sp>
        <p:nvSpPr>
          <p:cNvPr id="3" name="Text Placeholder 2"/>
          <p:cNvSpPr>
            <a:spLocks noGrp="1"/>
          </p:cNvSpPr>
          <p:nvPr>
            <p:ph type="body" idx="1"/>
          </p:nvPr>
        </p:nvSpPr>
        <p:spPr>
          <a:xfrm>
            <a:off x="342028" y="2348539"/>
            <a:ext cx="8459942" cy="3815955"/>
          </a:xfrm>
        </p:spPr>
        <p:txBody>
          <a:bodyPr anchor="t">
            <a:normAutofit/>
          </a:bodyPr>
          <a:lstStyle>
            <a:lvl1pPr marL="228600" marR="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sz="3200" b="0">
                <a:solidFill>
                  <a:schemeClr val="tx1"/>
                </a:solidFill>
              </a:defRPr>
            </a:lvl1pPr>
            <a:lvl2pPr marL="6858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400">
                <a:solidFill>
                  <a:schemeClr val="tx1">
                    <a:tint val="75000"/>
                  </a:schemeClr>
                </a:solidFill>
              </a:defRPr>
            </a:lvl2pPr>
            <a:lvl3pPr marL="11430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133">
                <a:solidFill>
                  <a:schemeClr val="tx1">
                    <a:tint val="75000"/>
                  </a:schemeClr>
                </a:solidFill>
              </a:defRPr>
            </a:lvl3pPr>
            <a:lvl4pPr marL="16002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1867">
                <a:solidFill>
                  <a:schemeClr val="tx1">
                    <a:tint val="75000"/>
                  </a:schemeClr>
                </a:solidFill>
              </a:defRPr>
            </a:lvl4pPr>
            <a:lvl5pPr marL="20574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Fifth level</a:t>
            </a:r>
            <a:endParaRPr lang="en-US" dirty="0"/>
          </a:p>
        </p:txBody>
      </p:sp>
      <p:sp>
        <p:nvSpPr>
          <p:cNvPr id="2" name="Slide Number Placeholder 5">
            <a:extLst>
              <a:ext uri="{FF2B5EF4-FFF2-40B4-BE49-F238E27FC236}">
                <a16:creationId xmlns:a16="http://schemas.microsoft.com/office/drawing/2014/main" id="{CFB837BE-C196-B98C-D030-0DD69A31C527}"/>
              </a:ext>
            </a:extLst>
          </p:cNvPr>
          <p:cNvSpPr>
            <a:spLocks noGrp="1"/>
          </p:cNvSpPr>
          <p:nvPr>
            <p:ph type="sldNum" sz="quarter" idx="4"/>
          </p:nvPr>
        </p:nvSpPr>
        <p:spPr>
          <a:xfrm>
            <a:off x="249913" y="6246282"/>
            <a:ext cx="504281" cy="295236"/>
          </a:xfrm>
          <a:prstGeom prst="rect">
            <a:avLst/>
          </a:prstGeom>
        </p:spPr>
        <p:txBody>
          <a:bodyPr/>
          <a:lstStyle>
            <a:lvl1pPr algn="l">
              <a:defRPr sz="1000">
                <a:solidFill>
                  <a:schemeClr val="tx2"/>
                </a:solidFill>
                <a:latin typeface="Arial"/>
                <a:cs typeface="Arial"/>
              </a:defRPr>
            </a:lvl1pPr>
          </a:lstStyle>
          <a:p>
            <a:fld id="{D0394A55-0D5E-E449-981A-A375C652BACE}" type="slidenum">
              <a:rPr lang="en-US" smtClean="0"/>
              <a:pPr/>
              <a:t>‹#›</a:t>
            </a:fld>
            <a:endParaRPr lang="en-US" dirty="0"/>
          </a:p>
        </p:txBody>
      </p:sp>
    </p:spTree>
    <p:extLst>
      <p:ext uri="{BB962C8B-B14F-4D97-AF65-F5344CB8AC3E}">
        <p14:creationId xmlns:p14="http://schemas.microsoft.com/office/powerpoint/2010/main" val="18503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3763" y="2130753"/>
            <a:ext cx="8236475" cy="1609107"/>
          </a:xfrm>
        </p:spPr>
        <p:txBody>
          <a:bodyPr/>
          <a:lstStyle>
            <a:lvl1pPr algn="ctr">
              <a:defRPr baseline="0">
                <a:solidFill>
                  <a:schemeClr val="accent1"/>
                </a:solidFill>
              </a:defRPr>
            </a:lvl1pPr>
          </a:lstStyle>
          <a:p>
            <a:r>
              <a:rPr lang="en-US" dirty="0"/>
              <a:t>Subhead/ </a:t>
            </a:r>
            <a:br>
              <a:rPr lang="en-US" dirty="0"/>
            </a:br>
            <a:r>
              <a:rPr lang="en-US" dirty="0"/>
              <a:t>Section Header</a:t>
            </a:r>
          </a:p>
        </p:txBody>
      </p:sp>
      <p:sp>
        <p:nvSpPr>
          <p:cNvPr id="3" name="Slide Number Placeholder 5">
            <a:extLst>
              <a:ext uri="{FF2B5EF4-FFF2-40B4-BE49-F238E27FC236}">
                <a16:creationId xmlns:a16="http://schemas.microsoft.com/office/drawing/2014/main" id="{8372E3C2-B1F9-B3AD-CCDF-BA4296A7E948}"/>
              </a:ext>
            </a:extLst>
          </p:cNvPr>
          <p:cNvSpPr>
            <a:spLocks noGrp="1"/>
          </p:cNvSpPr>
          <p:nvPr>
            <p:ph type="sldNum" sz="quarter" idx="4"/>
          </p:nvPr>
        </p:nvSpPr>
        <p:spPr>
          <a:xfrm>
            <a:off x="249913" y="6246282"/>
            <a:ext cx="504281" cy="295236"/>
          </a:xfrm>
          <a:prstGeom prst="rect">
            <a:avLst/>
          </a:prstGeom>
        </p:spPr>
        <p:txBody>
          <a:bodyPr/>
          <a:lstStyle>
            <a:lvl1pPr algn="l">
              <a:defRPr sz="1000">
                <a:solidFill>
                  <a:schemeClr val="tx2"/>
                </a:solidFill>
                <a:latin typeface="Arial"/>
                <a:cs typeface="Arial"/>
              </a:defRPr>
            </a:lvl1pPr>
          </a:lstStyle>
          <a:p>
            <a:fld id="{D0394A55-0D5E-E449-981A-A375C652BACE}" type="slidenum">
              <a:rPr lang="en-US" smtClean="0"/>
              <a:pPr/>
              <a:t>‹#›</a:t>
            </a:fld>
            <a:endParaRPr lang="en-US" dirty="0"/>
          </a:p>
        </p:txBody>
      </p:sp>
    </p:spTree>
    <p:extLst>
      <p:ext uri="{BB962C8B-B14F-4D97-AF65-F5344CB8AC3E}">
        <p14:creationId xmlns:p14="http://schemas.microsoft.com/office/powerpoint/2010/main" val="1055448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d Slide A">
    <p:spTree>
      <p:nvGrpSpPr>
        <p:cNvPr id="1" name=""/>
        <p:cNvGrpSpPr/>
        <p:nvPr/>
      </p:nvGrpSpPr>
      <p:grpSpPr>
        <a:xfrm>
          <a:off x="0" y="0"/>
          <a:ext cx="0" cy="0"/>
          <a:chOff x="0" y="0"/>
          <a:chExt cx="0" cy="0"/>
        </a:xfrm>
      </p:grpSpPr>
      <p:pic>
        <p:nvPicPr>
          <p:cNvPr id="3" name="Picture 2" descr="A tall tower with a colorful design on it&#10;&#10;AI-generated content may be incorrect.">
            <a:extLst>
              <a:ext uri="{FF2B5EF4-FFF2-40B4-BE49-F238E27FC236}">
                <a16:creationId xmlns:a16="http://schemas.microsoft.com/office/drawing/2014/main" id="{FE8737FD-FD3A-7182-88C7-DA7F298F693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714" y="0"/>
            <a:ext cx="9143286" cy="6858536"/>
          </a:xfrm>
          <a:prstGeom prst="rect">
            <a:avLst/>
          </a:prstGeom>
        </p:spPr>
      </p:pic>
    </p:spTree>
    <p:extLst>
      <p:ext uri="{BB962C8B-B14F-4D97-AF65-F5344CB8AC3E}">
        <p14:creationId xmlns:p14="http://schemas.microsoft.com/office/powerpoint/2010/main" val="4176191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d Slide B">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05C6A3-B0DC-50EF-210E-3D33F28FF54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714" y="0"/>
            <a:ext cx="9143286" cy="6858536"/>
          </a:xfrm>
          <a:prstGeom prst="rect">
            <a:avLst/>
          </a:prstGeom>
        </p:spPr>
      </p:pic>
    </p:spTree>
    <p:extLst>
      <p:ext uri="{BB962C8B-B14F-4D97-AF65-F5344CB8AC3E}">
        <p14:creationId xmlns:p14="http://schemas.microsoft.com/office/powerpoint/2010/main" val="2748408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End Slide C">
    <p:spTree>
      <p:nvGrpSpPr>
        <p:cNvPr id="1" name=""/>
        <p:cNvGrpSpPr/>
        <p:nvPr/>
      </p:nvGrpSpPr>
      <p:grpSpPr>
        <a:xfrm>
          <a:off x="0" y="0"/>
          <a:ext cx="0" cy="0"/>
          <a:chOff x="0" y="0"/>
          <a:chExt cx="0" cy="0"/>
        </a:xfrm>
      </p:grpSpPr>
      <p:pic>
        <p:nvPicPr>
          <p:cNvPr id="3" name="Picture 2" descr="A logo on a red background&#10;&#10;AI-generated content may be incorrect.">
            <a:extLst>
              <a:ext uri="{FF2B5EF4-FFF2-40B4-BE49-F238E27FC236}">
                <a16:creationId xmlns:a16="http://schemas.microsoft.com/office/drawing/2014/main" id="{4B4D2912-BE07-11F7-5329-8D42B744FD3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714" y="0"/>
            <a:ext cx="9143286" cy="6858536"/>
          </a:xfrm>
          <a:prstGeom prst="rect">
            <a:avLst/>
          </a:prstGeom>
        </p:spPr>
      </p:pic>
    </p:spTree>
    <p:extLst>
      <p:ext uri="{BB962C8B-B14F-4D97-AF65-F5344CB8AC3E}">
        <p14:creationId xmlns:p14="http://schemas.microsoft.com/office/powerpoint/2010/main" val="3658392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tIns="0" bIns="0"/>
          <a:lstStyle>
            <a:lvl1pPr>
              <a:defRPr>
                <a:solidFill>
                  <a:srgbClr val="303B42"/>
                </a:solidFill>
              </a:defRPr>
            </a:lvl1pPr>
          </a:lstStyle>
          <a:p>
            <a:r>
              <a:rPr lang="en-US" dirty="0"/>
              <a:t>Click to edit Master title style</a:t>
            </a:r>
          </a:p>
        </p:txBody>
      </p:sp>
      <p:sp>
        <p:nvSpPr>
          <p:cNvPr id="3" name="Content Placeholder 2"/>
          <p:cNvSpPr>
            <a:spLocks noGrp="1"/>
          </p:cNvSpPr>
          <p:nvPr>
            <p:ph idx="1"/>
          </p:nvPr>
        </p:nvSpPr>
        <p:spPr/>
        <p:txBody>
          <a:bodyPr/>
          <a:lstStyle>
            <a:lvl1pPr>
              <a:lnSpc>
                <a:spcPct val="90000"/>
              </a:lnSpc>
              <a:defRPr/>
            </a:lvl1pPr>
            <a:lvl2pPr>
              <a:lnSpc>
                <a:spcPct val="90000"/>
              </a:lnSpc>
              <a:defRPr sz="2000">
                <a:latin typeface="Arial"/>
                <a:cs typeface="Arial"/>
              </a:defRPr>
            </a:lvl2pPr>
            <a:lvl3pPr>
              <a:lnSpc>
                <a:spcPct val="90000"/>
              </a:lnSpc>
              <a:defRPr/>
            </a:lvl3pPr>
            <a:lvl4pPr>
              <a:lnSpc>
                <a:spcPct val="90000"/>
              </a:lnSpc>
              <a:defRPr/>
            </a:lvl4pPr>
            <a:lvl5pPr>
              <a:lnSpc>
                <a:spcPct val="9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0"/>
          </p:nvPr>
        </p:nvSpPr>
        <p:spPr>
          <a:xfrm>
            <a:off x="956667" y="2282646"/>
            <a:ext cx="7282213" cy="457200"/>
          </a:xfrm>
        </p:spPr>
        <p:txBody>
          <a:bodyPr tIns="0" bIns="0" anchor="t"/>
          <a:lstStyle>
            <a:lvl1pPr>
              <a:defRPr b="1">
                <a:solidFill>
                  <a:srgbClr val="A2B526"/>
                </a:solidFill>
              </a:defRPr>
            </a:lvl1pPr>
          </a:lstStyle>
          <a:p>
            <a:pPr lvl="0"/>
            <a:r>
              <a:rPr lang="en-US" dirty="0"/>
              <a:t>Click to edit Master text styles</a:t>
            </a:r>
          </a:p>
        </p:txBody>
      </p:sp>
    </p:spTree>
    <p:extLst>
      <p:ext uri="{BB962C8B-B14F-4D97-AF65-F5344CB8AC3E}">
        <p14:creationId xmlns:p14="http://schemas.microsoft.com/office/powerpoint/2010/main" val="37221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A3CE233-F662-5DC9-C9F7-A64C401C3F2F}"/>
              </a:ext>
              <a:ext uri="{C183D7F6-B498-43B3-948B-1728B52AA6E4}">
                <adec:decorative xmlns:adec="http://schemas.microsoft.com/office/drawing/2017/decorative" val="1"/>
              </a:ext>
            </a:extLst>
          </p:cNvPr>
          <p:cNvPicPr>
            <a:picLocks noChangeAspect="1"/>
          </p:cNvPicPr>
          <p:nvPr userDrawn="1"/>
        </p:nvPicPr>
        <p:blipFill>
          <a:blip r:embed="rId12">
            <a:extLst>
              <a:ext uri="{28A0092B-C50C-407E-A947-70E740481C1C}">
                <a14:useLocalDpi xmlns:a14="http://schemas.microsoft.com/office/drawing/2010/main"/>
              </a:ext>
            </a:extLst>
          </a:blip>
          <a:stretch>
            <a:fillRect/>
          </a:stretch>
        </p:blipFill>
        <p:spPr>
          <a:xfrm>
            <a:off x="714" y="0"/>
            <a:ext cx="9143286" cy="6858536"/>
          </a:xfrm>
          <a:prstGeom prst="rect">
            <a:avLst/>
          </a:prstGeom>
        </p:spPr>
      </p:pic>
      <p:sp>
        <p:nvSpPr>
          <p:cNvPr id="2" name="Title Placeholder 1"/>
          <p:cNvSpPr>
            <a:spLocks noGrp="1"/>
          </p:cNvSpPr>
          <p:nvPr>
            <p:ph type="title"/>
          </p:nvPr>
        </p:nvSpPr>
        <p:spPr>
          <a:xfrm>
            <a:off x="342028" y="205977"/>
            <a:ext cx="7887572" cy="1229803"/>
          </a:xfrm>
          <a:prstGeom prst="rect">
            <a:avLst/>
          </a:prstGeom>
        </p:spPr>
        <p:txBody>
          <a:bodyPr vert="horz" lIns="91440" tIns="0" rIns="91440" bIns="0" rtlCol="0" anchor="ctr">
            <a:noAutofit/>
          </a:bodyPr>
          <a:lstStyle/>
          <a:p>
            <a:r>
              <a:rPr lang="en-US" dirty="0"/>
              <a:t>Headline</a:t>
            </a:r>
          </a:p>
        </p:txBody>
      </p:sp>
      <p:sp>
        <p:nvSpPr>
          <p:cNvPr id="3" name="Text Placeholder 2"/>
          <p:cNvSpPr>
            <a:spLocks noGrp="1"/>
          </p:cNvSpPr>
          <p:nvPr>
            <p:ph type="body" idx="1"/>
          </p:nvPr>
        </p:nvSpPr>
        <p:spPr>
          <a:xfrm>
            <a:off x="342029" y="1570712"/>
            <a:ext cx="8459943" cy="4908465"/>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Fifth level</a:t>
            </a:r>
            <a:endParaRPr lang="en-US" dirty="0"/>
          </a:p>
        </p:txBody>
      </p:sp>
      <p:sp>
        <p:nvSpPr>
          <p:cNvPr id="4" name="Slide Number Placeholder 5">
            <a:extLst>
              <a:ext uri="{FF2B5EF4-FFF2-40B4-BE49-F238E27FC236}">
                <a16:creationId xmlns:a16="http://schemas.microsoft.com/office/drawing/2014/main" id="{AFAC619E-09D5-236A-C684-5A9EE92EF9FD}"/>
              </a:ext>
            </a:extLst>
          </p:cNvPr>
          <p:cNvSpPr>
            <a:spLocks noGrp="1"/>
          </p:cNvSpPr>
          <p:nvPr>
            <p:ph type="sldNum" sz="quarter" idx="4"/>
          </p:nvPr>
        </p:nvSpPr>
        <p:spPr>
          <a:xfrm>
            <a:off x="249913" y="6246282"/>
            <a:ext cx="504281" cy="295236"/>
          </a:xfrm>
          <a:prstGeom prst="rect">
            <a:avLst/>
          </a:prstGeom>
        </p:spPr>
        <p:txBody>
          <a:bodyPr/>
          <a:lstStyle>
            <a:lvl1pPr algn="l">
              <a:defRPr sz="1000">
                <a:solidFill>
                  <a:schemeClr val="tx2"/>
                </a:solidFill>
                <a:latin typeface="Arial"/>
                <a:cs typeface="Arial"/>
              </a:defRPr>
            </a:lvl1pPr>
          </a:lstStyle>
          <a:p>
            <a:fld id="{D0394A55-0D5E-E449-981A-A375C652BACE}" type="slidenum">
              <a:rPr lang="en-US" smtClean="0"/>
              <a:pPr/>
              <a:t>‹#›</a:t>
            </a:fld>
            <a:endParaRPr lang="en-US" dirty="0"/>
          </a:p>
        </p:txBody>
      </p:sp>
    </p:spTree>
    <p:extLst>
      <p:ext uri="{BB962C8B-B14F-4D97-AF65-F5344CB8AC3E}">
        <p14:creationId xmlns:p14="http://schemas.microsoft.com/office/powerpoint/2010/main" val="1391905964"/>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1" r:id="rId3"/>
    <p:sldLayoutId id="2147483745" r:id="rId4"/>
    <p:sldLayoutId id="2147483728" r:id="rId5"/>
    <p:sldLayoutId id="2147483744" r:id="rId6"/>
    <p:sldLayoutId id="2147483743" r:id="rId7"/>
    <p:sldLayoutId id="2147483746" r:id="rId8"/>
    <p:sldLayoutId id="2147483747" r:id="rId9"/>
    <p:sldLayoutId id="2147483748" r:id="rId10"/>
  </p:sldLayoutIdLst>
  <p:txStyles>
    <p:titleStyle>
      <a:lvl1pPr algn="l" defTabSz="609585" rtl="0" eaLnBrk="1" latinLnBrk="0" hangingPunct="1">
        <a:lnSpc>
          <a:spcPct val="90000"/>
        </a:lnSpc>
        <a:spcBef>
          <a:spcPct val="0"/>
        </a:spcBef>
        <a:buNone/>
        <a:defRPr sz="4000" b="1" i="0" kern="1200" baseline="0">
          <a:solidFill>
            <a:schemeClr val="accent1"/>
          </a:solidFill>
          <a:latin typeface="Arial"/>
          <a:ea typeface="+mj-ea"/>
          <a:cs typeface="Arial"/>
        </a:defRPr>
      </a:lvl1pPr>
    </p:titleStyle>
    <p:bodyStyle>
      <a:lvl1pPr marL="228600" marR="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sz="3200" kern="1200">
          <a:solidFill>
            <a:schemeClr val="tx1"/>
          </a:solidFill>
          <a:latin typeface="Arial"/>
          <a:ea typeface="+mn-ea"/>
          <a:cs typeface="Arial"/>
        </a:defRPr>
      </a:lvl1pPr>
      <a:lvl2pPr marL="6858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800" kern="1200">
          <a:solidFill>
            <a:schemeClr val="tx1"/>
          </a:solidFill>
          <a:latin typeface="+mn-lt"/>
          <a:ea typeface="+mn-ea"/>
          <a:cs typeface="+mn-cs"/>
        </a:defRPr>
      </a:lvl2pPr>
      <a:lvl3pPr marL="11430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800" kern="1200">
          <a:solidFill>
            <a:schemeClr val="tx1"/>
          </a:solidFill>
          <a:latin typeface="Arial"/>
          <a:ea typeface="+mn-ea"/>
          <a:cs typeface="Arial"/>
        </a:defRPr>
      </a:lvl3pPr>
      <a:lvl4pPr marL="16002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400" kern="1200">
          <a:solidFill>
            <a:schemeClr val="tx1"/>
          </a:solidFill>
          <a:latin typeface="Arial"/>
          <a:ea typeface="+mn-ea"/>
          <a:cs typeface="Arial"/>
        </a:defRPr>
      </a:lvl4pPr>
      <a:lvl5pPr marL="2057400" marR="0" indent="-228600" algn="l" defTabSz="914400" rtl="0" eaLnBrk="1" fontAlgn="auto" latinLnBrk="0" hangingPunct="1">
        <a:lnSpc>
          <a:spcPct val="110000"/>
        </a:lnSpc>
        <a:spcBef>
          <a:spcPts val="500"/>
        </a:spcBef>
        <a:spcAft>
          <a:spcPts val="0"/>
        </a:spcAft>
        <a:buClrTx/>
        <a:buSzTx/>
        <a:buFont typeface="Arial" panose="020B0604020202020204" pitchFamily="34" charset="0"/>
        <a:buChar char="•"/>
        <a:tabLst/>
        <a:defRPr sz="2400" kern="1200">
          <a:solidFill>
            <a:schemeClr val="tx1"/>
          </a:solidFill>
          <a:latin typeface="Arial"/>
          <a:ea typeface="+mn-ea"/>
          <a:cs typeface="Arial"/>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unmc.edu/academicaffairs/compliance/areas/export-control/index.html" TargetMode="External"/><Relationship Id="rId2" Type="http://schemas.openxmlformats.org/officeDocument/2006/relationships/hyperlink" Target="mailto:exportcontrol@unmc.edu" TargetMode="External"/><Relationship Id="rId1" Type="http://schemas.openxmlformats.org/officeDocument/2006/relationships/slideLayout" Target="../slideLayouts/slideLayout2.xml"/><Relationship Id="rId6" Type="http://schemas.openxmlformats.org/officeDocument/2006/relationships/hyperlink" Target="mailto:sasanteaddae@unmc.edu" TargetMode="External"/><Relationship Id="rId5" Type="http://schemas.openxmlformats.org/officeDocument/2006/relationships/hyperlink" Target="mailto:tcarritt@unmc.edu" TargetMode="External"/><Relationship Id="rId4" Type="http://schemas.openxmlformats.org/officeDocument/2006/relationships/hyperlink" Target="mailto:samuel.padilla@unmc.edu"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docs.nebraska.edu/unop/docs/Board%20of%20Regents/Policies/executive-memorandum/disclosure-of-conflicts-of-interest-and-conflicts-of-commitment.pdf" TargetMode="External"/><Relationship Id="rId2" Type="http://schemas.openxmlformats.org/officeDocument/2006/relationships/hyperlink" Target="https://docs.nebraska.edu/unop/docs/Board%20of%20Regents/Policies/executive-memorandum/policy-on-university-sponsored-travel.pdf" TargetMode="External"/><Relationship Id="rId1" Type="http://schemas.openxmlformats.org/officeDocument/2006/relationships/slideLayout" Target="../slideLayouts/slideLayout3.xml"/><Relationship Id="rId4" Type="http://schemas.openxmlformats.org/officeDocument/2006/relationships/hyperlink" Target="https://docs.nebraska.edu/unop/docs/Board%20of%20Regents/Policies/executive-memorandum/institutional-activities-involving-foreign-countries-of-concern.pdf"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mailto:exportcontrol@unmc.edu" TargetMode="External"/><Relationship Id="rId2" Type="http://schemas.openxmlformats.org/officeDocument/2006/relationships/hyperlink" Target="https://www.unmc.edu/academicaffairs/compliance/conflict-interest.html"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hyperlink" Target="https://grants.nih.gov/grants/guide/notice-files/NOT-OD-26-084.html" TargetMode="Externa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hyperlink" Target="https://grants.nih.gov/grants/guide/notice-files/NOT-OD-26-084.html" TargetMode="Externa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hyperlink" Target="https://grants.nih.gov/grants/guide/notice-files/NOT-OD-26-084.html" TargetMode="Externa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grants.nih.gov/funding/activity-codes/PF5" TargetMode="Externa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iles.simpler.grants.gov/opportunities/3df028f3-f97a-4cdf-9359-1c6515d091ce/attachments/32095b88-f093-488f-aa71-1b39ce517067/PA-26-002-Full-Announcement.html" TargetMode="Externa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hyperlink" Target="https://files.simpler.grants.gov/opportunities/3df028f3-f97a-4cdf-9359-1c6515d091ce/attachments/32095b88-f093-488f-aa71-1b39ce517067/PA-26-002-Full-Announcement.html" TargetMode="Externa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hyperlink" Target="https://grants.nih.gov/grants/policy/nihgps/HTML5/section_16/16.8_collab_int_res_awards.htm" TargetMode="Externa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hyperlink" Target="https://grants.nih.gov/grants/policy/nihgps/HTML5/section_16/16.8_collab_int_res_awards.htm" TargetMode="Externa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hyperlink" Target="https://grants.nih.gov/grants/policy/nihgps/HTML5/section_8/8.1.2_prior_approval_requirements.htm" TargetMode="External"/><Relationship Id="rId2" Type="http://schemas.openxmlformats.org/officeDocument/2006/relationships/hyperlink" Target="https://grants.nih.gov/grants/policy/nihgps/HTML5/section_8/8.1.2_prior_approval_requirements.htm#Foreign" TargetMode="External"/><Relationship Id="rId1" Type="http://schemas.openxmlformats.org/officeDocument/2006/relationships/slideLayout" Target="../slideLayouts/slideLayout10.xml"/><Relationship Id="rId5" Type="http://schemas.openxmlformats.org/officeDocument/2006/relationships/hyperlink" Target="https://www.youtube.com/watch?v=qv4QjVt4fho" TargetMode="External"/><Relationship Id="rId4" Type="http://schemas.openxmlformats.org/officeDocument/2006/relationships/hyperlink" Target="https://grants.nih.gov/faqs#/Foreign-Subaward-Policy"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guides.unmc.edu/books/sponsored-programs-administration-guidebook/page/internal-deadlines" TargetMode="External"/><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2800" dirty="0"/>
              <a:t>Sponsored Programs Administration</a:t>
            </a:r>
            <a:br>
              <a:rPr lang="en-US" sz="2800" dirty="0"/>
            </a:br>
            <a:r>
              <a:rPr lang="en-US" sz="2800" b="0" dirty="0"/>
              <a:t>Buzz Session – International </a:t>
            </a:r>
            <a:r>
              <a:rPr lang="en-US" sz="2800" b="0"/>
              <a:t>Project Considerations</a:t>
            </a:r>
            <a:br>
              <a:rPr lang="en-US" sz="2800" b="0" dirty="0"/>
            </a:br>
            <a:endParaRPr lang="en-US" sz="2800" b="0" dirty="0"/>
          </a:p>
        </p:txBody>
      </p:sp>
      <p:sp>
        <p:nvSpPr>
          <p:cNvPr id="3" name="Subtitle 2"/>
          <p:cNvSpPr>
            <a:spLocks noGrp="1"/>
          </p:cNvSpPr>
          <p:nvPr>
            <p:ph type="subTitle" idx="1"/>
          </p:nvPr>
        </p:nvSpPr>
        <p:spPr>
          <a:xfrm>
            <a:off x="916719" y="3723369"/>
            <a:ext cx="7146625" cy="1299893"/>
          </a:xfrm>
        </p:spPr>
        <p:txBody>
          <a:bodyPr>
            <a:normAutofit/>
          </a:bodyPr>
          <a:lstStyle/>
          <a:p>
            <a:r>
              <a:rPr lang="en-US" sz="1800"/>
              <a:t>July 22, 2026</a:t>
            </a:r>
          </a:p>
          <a:p>
            <a:r>
              <a:rPr lang="en-US" sz="1800" b="0"/>
              <a:t>12:10 PM – 1:00 PM</a:t>
            </a:r>
          </a:p>
        </p:txBody>
      </p:sp>
    </p:spTree>
    <p:extLst>
      <p:ext uri="{BB962C8B-B14F-4D97-AF65-F5344CB8AC3E}">
        <p14:creationId xmlns:p14="http://schemas.microsoft.com/office/powerpoint/2010/main" val="4075174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Export Control Office Overview</a:t>
            </a:r>
          </a:p>
        </p:txBody>
      </p:sp>
      <p:sp>
        <p:nvSpPr>
          <p:cNvPr id="3" name="Subtitle 2"/>
          <p:cNvSpPr>
            <a:spLocks noGrp="1"/>
          </p:cNvSpPr>
          <p:nvPr>
            <p:ph type="subTitle" idx="1"/>
          </p:nvPr>
        </p:nvSpPr>
        <p:spPr/>
        <p:txBody>
          <a:bodyPr/>
          <a:lstStyle/>
          <a:p>
            <a:r>
              <a:rPr lang="en-US" b="1" dirty="0"/>
              <a:t>Sam Padilla, Trevor Carritt, and Stephen Asante-Addae</a:t>
            </a:r>
          </a:p>
          <a:p>
            <a:pPr algn="ctr"/>
            <a:r>
              <a:rPr lang="en-US" dirty="0"/>
              <a:t>	Export Control Office</a:t>
            </a:r>
          </a:p>
        </p:txBody>
      </p:sp>
    </p:spTree>
    <p:extLst>
      <p:ext uri="{BB962C8B-B14F-4D97-AF65-F5344CB8AC3E}">
        <p14:creationId xmlns:p14="http://schemas.microsoft.com/office/powerpoint/2010/main" val="1807328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EDCF0-F792-1863-135B-66A8F148D5A4}"/>
              </a:ext>
            </a:extLst>
          </p:cNvPr>
          <p:cNvSpPr>
            <a:spLocks noGrp="1"/>
          </p:cNvSpPr>
          <p:nvPr>
            <p:ph type="title"/>
          </p:nvPr>
        </p:nvSpPr>
        <p:spPr/>
        <p:txBody>
          <a:bodyPr/>
          <a:lstStyle/>
          <a:p>
            <a:pPr algn="ctr"/>
            <a:r>
              <a:rPr lang="en-US" dirty="0"/>
              <a:t>Export Office Team</a:t>
            </a:r>
          </a:p>
        </p:txBody>
      </p:sp>
      <p:sp>
        <p:nvSpPr>
          <p:cNvPr id="3" name="Content Placeholder 2">
            <a:extLst>
              <a:ext uri="{FF2B5EF4-FFF2-40B4-BE49-F238E27FC236}">
                <a16:creationId xmlns:a16="http://schemas.microsoft.com/office/drawing/2014/main" id="{16217DFC-F9F7-17BE-150C-ADDB9BB03219}"/>
              </a:ext>
            </a:extLst>
          </p:cNvPr>
          <p:cNvSpPr>
            <a:spLocks noGrp="1"/>
          </p:cNvSpPr>
          <p:nvPr>
            <p:ph idx="1"/>
          </p:nvPr>
        </p:nvSpPr>
        <p:spPr/>
        <p:txBody>
          <a:bodyPr>
            <a:normAutofit/>
          </a:bodyPr>
          <a:lstStyle/>
          <a:p>
            <a:pPr marL="0" marR="0" lvl="0" indent="0" algn="l" defTabSz="914400" rtl="0" eaLnBrk="1" fontAlgn="auto" latinLnBrk="0" hangingPunct="1">
              <a:lnSpc>
                <a:spcPct val="100000"/>
              </a:lnSpc>
              <a:spcBef>
                <a:spcPts val="1000"/>
              </a:spcBef>
              <a:spcAft>
                <a:spcPts val="0"/>
              </a:spcAft>
              <a:buClr>
                <a:srgbClr val="AC1F2D"/>
              </a:buClr>
              <a:buSzTx/>
              <a:buFont typeface="Arial" panose="020B0604020202020204" pitchFamily="34" charset="0"/>
              <a:buNone/>
              <a:tabLst/>
              <a:defRPr/>
            </a:pPr>
            <a:r>
              <a:rPr kumimoji="0" lang="en-US" sz="22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Office email:</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 </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hlinkClick r:id="rId2"/>
              </a:rPr>
              <a:t>exportcontrol@unmc.edu</a:t>
            </a:r>
            <a:endPar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endParaRPr>
          </a:p>
          <a:p>
            <a:pPr marL="0" marR="0" lvl="0" indent="0" defTabSz="914400" rtl="0" eaLnBrk="1" fontAlgn="auto" latinLnBrk="0" hangingPunct="1">
              <a:lnSpc>
                <a:spcPct val="100000"/>
              </a:lnSpc>
              <a:spcBef>
                <a:spcPts val="1000"/>
              </a:spcBef>
              <a:spcAft>
                <a:spcPts val="0"/>
              </a:spcAft>
              <a:buClr>
                <a:srgbClr val="AC1F2D"/>
              </a:buClr>
              <a:buSzTx/>
              <a:buFont typeface="Arial" panose="020B0604020202020204" pitchFamily="34" charset="0"/>
              <a:buNone/>
              <a:tabLst/>
              <a:defRPr/>
            </a:pP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hlinkClick r:id="rId3"/>
              </a:rPr>
              <a:t>UNMC Export Control Website</a:t>
            </a:r>
            <a:endPar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endParaRPr>
          </a:p>
          <a:p>
            <a:pPr marL="228600" marR="0" lvl="0" indent="-228600" algn="l" defTabSz="914400" rtl="0" eaLnBrk="1" fontAlgn="auto" latinLnBrk="0" hangingPunct="1">
              <a:lnSpc>
                <a:spcPct val="100000"/>
              </a:lnSpc>
              <a:spcBef>
                <a:spcPts val="1000"/>
              </a:spcBef>
              <a:spcAft>
                <a:spcPts val="0"/>
              </a:spcAft>
              <a:buClr>
                <a:srgbClr val="AC1F2D"/>
              </a:buClr>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endParaRPr>
          </a:p>
          <a:p>
            <a:pPr marL="0" marR="0" lvl="0" indent="0" algn="l" defTabSz="914400" rtl="0" eaLnBrk="1" fontAlgn="auto" latinLnBrk="0" hangingPunct="1">
              <a:lnSpc>
                <a:spcPct val="100000"/>
              </a:lnSpc>
              <a:spcBef>
                <a:spcPts val="1000"/>
              </a:spcBef>
              <a:spcAft>
                <a:spcPts val="0"/>
              </a:spcAft>
              <a:buClr>
                <a:srgbClr val="AC1F2D"/>
              </a:buClr>
              <a:buSzTx/>
              <a:buFont typeface="Arial" panose="020B0604020202020204" pitchFamily="34" charset="0"/>
              <a:buNone/>
              <a:tabLst/>
              <a:defRPr/>
            </a:pPr>
            <a:r>
              <a:rPr kumimoji="0" lang="en-US" sz="22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Sam Padilla</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 University of Nebraska Export Control Director </a:t>
            </a:r>
          </a:p>
          <a:p>
            <a:pPr marL="0" marR="0" lvl="0" indent="0" algn="ctr" defTabSz="914400" rtl="0" eaLnBrk="1" fontAlgn="auto" latinLnBrk="0" hangingPunct="1">
              <a:lnSpc>
                <a:spcPct val="100000"/>
              </a:lnSpc>
              <a:spcBef>
                <a:spcPts val="1000"/>
              </a:spcBef>
              <a:spcAft>
                <a:spcPts val="0"/>
              </a:spcAft>
              <a:buClr>
                <a:srgbClr val="AC1F2D"/>
              </a:buClr>
              <a:buSzTx/>
              <a:buFont typeface="Arial" panose="020B0604020202020204" pitchFamily="34" charset="0"/>
              <a:buNone/>
              <a:tabLst/>
              <a:defRPr/>
            </a:pP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hlinkClick r:id="rId4"/>
              </a:rPr>
              <a:t>samuel.padilla@unmc.edu</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a:t>
            </a:r>
          </a:p>
          <a:p>
            <a:pPr marL="0" marR="0" lvl="0" indent="0" algn="l" defTabSz="914400" rtl="0" eaLnBrk="1" fontAlgn="auto" latinLnBrk="0" hangingPunct="1">
              <a:lnSpc>
                <a:spcPct val="100000"/>
              </a:lnSpc>
              <a:spcBef>
                <a:spcPts val="1000"/>
              </a:spcBef>
              <a:spcAft>
                <a:spcPts val="0"/>
              </a:spcAft>
              <a:buClr>
                <a:srgbClr val="AC1F2D"/>
              </a:buClr>
              <a:buSzTx/>
              <a:buFont typeface="Arial" panose="020B0604020202020204" pitchFamily="34" charset="0"/>
              <a:buNone/>
              <a:tabLst/>
              <a:defRPr/>
            </a:pPr>
            <a:r>
              <a:rPr kumimoji="0" lang="en-US" sz="22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Trevor Carritt</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 UNMC/UNO Export Control Manager - Shipping </a:t>
            </a:r>
          </a:p>
          <a:p>
            <a:pPr marL="0" marR="0" lvl="0" indent="0" algn="ctr" defTabSz="914400" rtl="0" eaLnBrk="1" fontAlgn="auto" latinLnBrk="0" hangingPunct="1">
              <a:lnSpc>
                <a:spcPct val="100000"/>
              </a:lnSpc>
              <a:spcBef>
                <a:spcPts val="1000"/>
              </a:spcBef>
              <a:spcAft>
                <a:spcPts val="0"/>
              </a:spcAft>
              <a:buClr>
                <a:srgbClr val="AC1F2D"/>
              </a:buClr>
              <a:buSzTx/>
              <a:buFont typeface="Arial" panose="020B0604020202020204" pitchFamily="34" charset="0"/>
              <a:buNone/>
              <a:tabLst/>
              <a:defRPr/>
            </a:pP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hlinkClick r:id="rId5"/>
              </a:rPr>
              <a:t>tcarritt@unmc.edu</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a:t>
            </a:r>
          </a:p>
          <a:p>
            <a:pPr marL="0" marR="0" lvl="0" indent="0" algn="l" defTabSz="914400" rtl="0" eaLnBrk="1" fontAlgn="auto" latinLnBrk="0" hangingPunct="1">
              <a:lnSpc>
                <a:spcPct val="100000"/>
              </a:lnSpc>
              <a:spcBef>
                <a:spcPts val="1000"/>
              </a:spcBef>
              <a:spcAft>
                <a:spcPts val="0"/>
              </a:spcAft>
              <a:buClr>
                <a:srgbClr val="AC1F2D"/>
              </a:buClr>
              <a:buSzTx/>
              <a:buFont typeface="Arial" panose="020B0604020202020204" pitchFamily="34" charset="0"/>
              <a:buNone/>
              <a:tabLst/>
              <a:defRPr/>
            </a:pPr>
            <a:r>
              <a:rPr kumimoji="0" lang="en-US" sz="22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Stephen Asante-Addae</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 UNMC Export Control Coordinator </a:t>
            </a:r>
          </a:p>
          <a:p>
            <a:pPr marL="0" marR="0" lvl="0" indent="0" algn="ctr" defTabSz="914400" rtl="0" eaLnBrk="1" fontAlgn="auto" latinLnBrk="0" hangingPunct="1">
              <a:lnSpc>
                <a:spcPct val="100000"/>
              </a:lnSpc>
              <a:spcBef>
                <a:spcPts val="1000"/>
              </a:spcBef>
              <a:spcAft>
                <a:spcPts val="0"/>
              </a:spcAft>
              <a:buClr>
                <a:srgbClr val="AC1F2D"/>
              </a:buClr>
              <a:buSzTx/>
              <a:buFont typeface="Arial" panose="020B0604020202020204" pitchFamily="34" charset="0"/>
              <a:buNone/>
              <a:tabLst/>
              <a:defRPr/>
            </a:pP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hlinkClick r:id="rId6"/>
              </a:rPr>
              <a:t>sasanteaddae@unmc.edu</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charset="0"/>
                <a:cs typeface="Arial" panose="020B0604020202020204" pitchFamily="34" charset="0"/>
              </a:rPr>
              <a:t>)</a:t>
            </a:r>
          </a:p>
          <a:p>
            <a:endParaRPr lang="en-US" dirty="0"/>
          </a:p>
        </p:txBody>
      </p:sp>
    </p:spTree>
    <p:extLst>
      <p:ext uri="{BB962C8B-B14F-4D97-AF65-F5344CB8AC3E}">
        <p14:creationId xmlns:p14="http://schemas.microsoft.com/office/powerpoint/2010/main" val="3250850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EBF91-20E0-2D2D-5F9F-962F8A3B1DF2}"/>
              </a:ext>
            </a:extLst>
          </p:cNvPr>
          <p:cNvSpPr>
            <a:spLocks noGrp="1"/>
          </p:cNvSpPr>
          <p:nvPr>
            <p:ph type="title"/>
          </p:nvPr>
        </p:nvSpPr>
        <p:spPr/>
        <p:txBody>
          <a:bodyPr/>
          <a:lstStyle/>
          <a:p>
            <a:pPr algn="ctr"/>
            <a:r>
              <a:rPr lang="en-US" dirty="0"/>
              <a:t>What is Export Control?</a:t>
            </a:r>
          </a:p>
        </p:txBody>
      </p:sp>
      <p:sp>
        <p:nvSpPr>
          <p:cNvPr id="3" name="Content Placeholder 2">
            <a:extLst>
              <a:ext uri="{FF2B5EF4-FFF2-40B4-BE49-F238E27FC236}">
                <a16:creationId xmlns:a16="http://schemas.microsoft.com/office/drawing/2014/main" id="{7D5AEB5A-21B1-72C1-C62A-E8E1160BDB25}"/>
              </a:ext>
            </a:extLst>
          </p:cNvPr>
          <p:cNvSpPr>
            <a:spLocks noGrp="1"/>
          </p:cNvSpPr>
          <p:nvPr>
            <p:ph idx="1"/>
          </p:nvPr>
        </p:nvSpPr>
        <p:spPr/>
        <p:txBody>
          <a:bodyPr>
            <a:normAutofit fontScale="85000" lnSpcReduction="20000"/>
          </a:bodyPr>
          <a:lstStyle/>
          <a:p>
            <a:pPr marL="0" indent="0">
              <a:buNone/>
            </a:pPr>
            <a:r>
              <a:rPr lang="en-US" b="1" dirty="0"/>
              <a:t>Definition:</a:t>
            </a:r>
          </a:p>
          <a:p>
            <a:pPr lvl="1"/>
            <a:r>
              <a:rPr lang="en-US" sz="2400" b="1" dirty="0"/>
              <a:t>Export controls</a:t>
            </a:r>
            <a:r>
              <a:rPr lang="en-US" sz="2400" dirty="0"/>
              <a:t> are U.S. laws and regulations that govern the transfer of:</a:t>
            </a:r>
          </a:p>
          <a:p>
            <a:pPr lvl="2">
              <a:buFont typeface="Wingdings" panose="05000000000000000000" pitchFamily="2" charset="2"/>
              <a:buChar char="§"/>
            </a:pPr>
            <a:r>
              <a:rPr lang="en-US" sz="2000" dirty="0"/>
              <a:t>Technology and technical data</a:t>
            </a:r>
          </a:p>
          <a:p>
            <a:pPr lvl="2">
              <a:buFont typeface="Wingdings" panose="05000000000000000000" pitchFamily="2" charset="2"/>
              <a:buChar char="§"/>
            </a:pPr>
            <a:r>
              <a:rPr lang="en-US" sz="2000" dirty="0"/>
              <a:t>Software</a:t>
            </a:r>
          </a:p>
          <a:p>
            <a:pPr lvl="2">
              <a:buFont typeface="Wingdings" panose="05000000000000000000" pitchFamily="2" charset="2"/>
              <a:buChar char="§"/>
            </a:pPr>
            <a:r>
              <a:rPr lang="en-US" sz="2000" dirty="0"/>
              <a:t>Equipment</a:t>
            </a:r>
          </a:p>
          <a:p>
            <a:pPr lvl="2">
              <a:buFont typeface="Wingdings" panose="05000000000000000000" pitchFamily="2" charset="2"/>
              <a:buChar char="§"/>
            </a:pPr>
            <a:r>
              <a:rPr lang="en-US" sz="2000" dirty="0"/>
              <a:t>Biological materials</a:t>
            </a:r>
          </a:p>
          <a:p>
            <a:pPr marL="0" indent="0">
              <a:buNone/>
            </a:pPr>
            <a:r>
              <a:rPr lang="en-US" b="1" dirty="0"/>
              <a:t>When Export Controls Apply:</a:t>
            </a:r>
          </a:p>
          <a:p>
            <a:pPr lvl="1"/>
            <a:r>
              <a:rPr lang="en-US" sz="2000" dirty="0"/>
              <a:t>International research collaborations</a:t>
            </a:r>
          </a:p>
          <a:p>
            <a:pPr lvl="1"/>
            <a:r>
              <a:rPr lang="en-US" sz="2000" dirty="0"/>
              <a:t>International shipments</a:t>
            </a:r>
          </a:p>
          <a:p>
            <a:pPr lvl="1"/>
            <a:r>
              <a:rPr lang="en-US" sz="2000" dirty="0"/>
              <a:t>Data sharing</a:t>
            </a:r>
          </a:p>
          <a:p>
            <a:pPr lvl="1"/>
            <a:r>
              <a:rPr lang="en-US" sz="2000" dirty="0"/>
              <a:t>Access to controlled technology by foreign nationals</a:t>
            </a:r>
          </a:p>
          <a:p>
            <a:pPr lvl="1"/>
            <a:r>
              <a:rPr lang="en-US" sz="2000" dirty="0"/>
              <a:t>International travel</a:t>
            </a:r>
            <a:endParaRPr lang="en-US" b="1" dirty="0"/>
          </a:p>
          <a:p>
            <a:endParaRPr lang="en-US" dirty="0"/>
          </a:p>
        </p:txBody>
      </p:sp>
    </p:spTree>
    <p:extLst>
      <p:ext uri="{BB962C8B-B14F-4D97-AF65-F5344CB8AC3E}">
        <p14:creationId xmlns:p14="http://schemas.microsoft.com/office/powerpoint/2010/main" val="336798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02F54-81C3-B60F-3C11-1DA7E74AFA6B}"/>
              </a:ext>
            </a:extLst>
          </p:cNvPr>
          <p:cNvSpPr>
            <a:spLocks noGrp="1"/>
          </p:cNvSpPr>
          <p:nvPr>
            <p:ph type="title"/>
          </p:nvPr>
        </p:nvSpPr>
        <p:spPr/>
        <p:txBody>
          <a:bodyPr/>
          <a:lstStyle/>
          <a:p>
            <a:pPr algn="ctr"/>
            <a:r>
              <a:rPr lang="en-US" dirty="0"/>
              <a:t>Export Control Office</a:t>
            </a:r>
          </a:p>
        </p:txBody>
      </p:sp>
      <p:sp>
        <p:nvSpPr>
          <p:cNvPr id="3" name="Content Placeholder 2">
            <a:extLst>
              <a:ext uri="{FF2B5EF4-FFF2-40B4-BE49-F238E27FC236}">
                <a16:creationId xmlns:a16="http://schemas.microsoft.com/office/drawing/2014/main" id="{0EF0D345-CD7C-1075-46DB-92E4E04221AF}"/>
              </a:ext>
            </a:extLst>
          </p:cNvPr>
          <p:cNvSpPr>
            <a:spLocks noGrp="1"/>
          </p:cNvSpPr>
          <p:nvPr>
            <p:ph idx="1"/>
          </p:nvPr>
        </p:nvSpPr>
        <p:spPr/>
        <p:txBody>
          <a:bodyPr>
            <a:normAutofit/>
          </a:bodyPr>
          <a:lstStyle/>
          <a:p>
            <a:pPr marL="0" indent="0">
              <a:buNone/>
            </a:pPr>
            <a:r>
              <a:rPr lang="en-US" b="1" dirty="0"/>
              <a:t>Our Goal:</a:t>
            </a:r>
          </a:p>
          <a:p>
            <a:pPr lvl="1"/>
            <a:r>
              <a:rPr lang="en-US" sz="2500" dirty="0"/>
              <a:t>Assist faculty, staff, project coordinators, and shippers</a:t>
            </a:r>
          </a:p>
          <a:p>
            <a:pPr lvl="1"/>
            <a:r>
              <a:rPr lang="en-US" sz="2500" dirty="0"/>
              <a:t>Review international research activities</a:t>
            </a:r>
          </a:p>
          <a:p>
            <a:pPr lvl="1"/>
            <a:r>
              <a:rPr lang="en-US" sz="2500" dirty="0"/>
              <a:t>Help manage regulatory risk</a:t>
            </a:r>
          </a:p>
          <a:p>
            <a:pPr lvl="1"/>
            <a:r>
              <a:rPr lang="en-US" sz="2500" dirty="0"/>
              <a:t>Protect sensitive technologies</a:t>
            </a:r>
          </a:p>
          <a:p>
            <a:pPr lvl="1"/>
            <a:r>
              <a:rPr lang="en-US" sz="2500" dirty="0"/>
              <a:t>Safeguard research funding and institutional compliance</a:t>
            </a:r>
          </a:p>
        </p:txBody>
      </p:sp>
    </p:spTree>
    <p:extLst>
      <p:ext uri="{BB962C8B-B14F-4D97-AF65-F5344CB8AC3E}">
        <p14:creationId xmlns:p14="http://schemas.microsoft.com/office/powerpoint/2010/main" val="399200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225C2-4953-BB4A-096C-E5E6D4ACC9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D8D0F2-40B8-7EA0-954C-BDD8B3506C09}"/>
              </a:ext>
            </a:extLst>
          </p:cNvPr>
          <p:cNvSpPr>
            <a:spLocks noGrp="1"/>
          </p:cNvSpPr>
          <p:nvPr>
            <p:ph type="title"/>
          </p:nvPr>
        </p:nvSpPr>
        <p:spPr/>
        <p:txBody>
          <a:bodyPr/>
          <a:lstStyle/>
          <a:p>
            <a:pPr algn="ctr"/>
            <a:r>
              <a:rPr lang="en-US" dirty="0"/>
              <a:t>How We Help</a:t>
            </a:r>
          </a:p>
        </p:txBody>
      </p:sp>
      <p:sp>
        <p:nvSpPr>
          <p:cNvPr id="3" name="Content Placeholder 2">
            <a:extLst>
              <a:ext uri="{FF2B5EF4-FFF2-40B4-BE49-F238E27FC236}">
                <a16:creationId xmlns:a16="http://schemas.microsoft.com/office/drawing/2014/main" id="{54010C80-9177-BF31-41F2-6BB4449ECA95}"/>
              </a:ext>
            </a:extLst>
          </p:cNvPr>
          <p:cNvSpPr>
            <a:spLocks noGrp="1"/>
          </p:cNvSpPr>
          <p:nvPr>
            <p:ph idx="1"/>
          </p:nvPr>
        </p:nvSpPr>
        <p:spPr/>
        <p:txBody>
          <a:bodyPr>
            <a:normAutofit fontScale="25000" lnSpcReduction="20000"/>
          </a:bodyPr>
          <a:lstStyle/>
          <a:p>
            <a:pPr marL="0" indent="0">
              <a:buNone/>
            </a:pPr>
            <a:r>
              <a:rPr lang="en-US" sz="8600" b="1" dirty="0"/>
              <a:t>Research &amp; Project Support</a:t>
            </a:r>
            <a:endParaRPr lang="en-US" sz="8600" dirty="0"/>
          </a:p>
          <a:p>
            <a:pPr lvl="1"/>
            <a:r>
              <a:rPr lang="en-US" sz="8200" dirty="0"/>
              <a:t>Review international research activities</a:t>
            </a:r>
          </a:p>
          <a:p>
            <a:pPr lvl="1"/>
            <a:r>
              <a:rPr lang="en-US" sz="8200" dirty="0"/>
              <a:t>Identify export control requirements in sponsored research</a:t>
            </a:r>
          </a:p>
          <a:p>
            <a:pPr lvl="1"/>
            <a:r>
              <a:rPr lang="en-US" sz="8200" dirty="0"/>
              <a:t>Determine when licenses or additional reviews are needed</a:t>
            </a:r>
          </a:p>
          <a:p>
            <a:pPr lvl="1"/>
            <a:r>
              <a:rPr lang="en-US" sz="8200" dirty="0"/>
              <a:t>Conduct restricted party screenings</a:t>
            </a:r>
          </a:p>
          <a:p>
            <a:pPr lvl="1"/>
            <a:r>
              <a:rPr lang="en-US" sz="8200" dirty="0"/>
              <a:t>Coordinate with UNMC’s Office of Global Engagement</a:t>
            </a:r>
          </a:p>
          <a:p>
            <a:pPr marL="0" indent="0">
              <a:buNone/>
            </a:pPr>
            <a:r>
              <a:rPr lang="en-US" sz="8600" b="1" dirty="0"/>
              <a:t>International Shipping</a:t>
            </a:r>
            <a:endParaRPr lang="en-US" sz="8600" dirty="0"/>
          </a:p>
          <a:p>
            <a:r>
              <a:rPr lang="en-US" sz="8600" dirty="0"/>
              <a:t>Review shipments of:</a:t>
            </a:r>
          </a:p>
          <a:p>
            <a:pPr lvl="1">
              <a:buFont typeface="Courier New" panose="02070309020205020404" pitchFamily="49" charset="0"/>
              <a:buChar char="o"/>
            </a:pPr>
            <a:r>
              <a:rPr lang="en-US" sz="8200" dirty="0"/>
              <a:t>Equipment</a:t>
            </a:r>
          </a:p>
          <a:p>
            <a:pPr lvl="1">
              <a:buFont typeface="Courier New" panose="02070309020205020404" pitchFamily="49" charset="0"/>
              <a:buChar char="o"/>
            </a:pPr>
            <a:r>
              <a:rPr lang="en-US" sz="8200" dirty="0"/>
              <a:t>Biological materials</a:t>
            </a:r>
          </a:p>
          <a:p>
            <a:pPr lvl="1">
              <a:buFont typeface="Courier New" panose="02070309020205020404" pitchFamily="49" charset="0"/>
              <a:buChar char="o"/>
            </a:pPr>
            <a:r>
              <a:rPr lang="en-US" sz="8200" dirty="0"/>
              <a:t>Software</a:t>
            </a:r>
          </a:p>
          <a:p>
            <a:pPr lvl="1">
              <a:buFont typeface="Courier New" panose="02070309020205020404" pitchFamily="49" charset="0"/>
              <a:buChar char="o"/>
            </a:pPr>
            <a:r>
              <a:rPr lang="en-US" sz="8200" dirty="0"/>
              <a:t>Research materials</a:t>
            </a:r>
          </a:p>
          <a:p>
            <a:endParaRPr lang="en-US" dirty="0"/>
          </a:p>
        </p:txBody>
      </p:sp>
    </p:spTree>
    <p:extLst>
      <p:ext uri="{BB962C8B-B14F-4D97-AF65-F5344CB8AC3E}">
        <p14:creationId xmlns:p14="http://schemas.microsoft.com/office/powerpoint/2010/main" val="1419910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DE4BB-7C66-2623-83A3-9DCB94D6DA10}"/>
              </a:ext>
            </a:extLst>
          </p:cNvPr>
          <p:cNvSpPr>
            <a:spLocks noGrp="1"/>
          </p:cNvSpPr>
          <p:nvPr>
            <p:ph type="title"/>
          </p:nvPr>
        </p:nvSpPr>
        <p:spPr/>
        <p:txBody>
          <a:bodyPr/>
          <a:lstStyle/>
          <a:p>
            <a:pPr algn="ctr"/>
            <a:r>
              <a:rPr lang="en-US" dirty="0"/>
              <a:t>How We Help</a:t>
            </a:r>
          </a:p>
        </p:txBody>
      </p:sp>
      <p:sp>
        <p:nvSpPr>
          <p:cNvPr id="3" name="Content Placeholder 2">
            <a:extLst>
              <a:ext uri="{FF2B5EF4-FFF2-40B4-BE49-F238E27FC236}">
                <a16:creationId xmlns:a16="http://schemas.microsoft.com/office/drawing/2014/main" id="{63BD65E6-4B7D-8CFA-D973-AE91FE77783A}"/>
              </a:ext>
            </a:extLst>
          </p:cNvPr>
          <p:cNvSpPr>
            <a:spLocks noGrp="1"/>
          </p:cNvSpPr>
          <p:nvPr>
            <p:ph idx="1"/>
          </p:nvPr>
        </p:nvSpPr>
        <p:spPr/>
        <p:txBody>
          <a:bodyPr/>
          <a:lstStyle/>
          <a:p>
            <a:pPr marL="0" indent="0">
              <a:buNone/>
            </a:pPr>
            <a:r>
              <a:rPr lang="en-US" sz="3600" b="1" dirty="0"/>
              <a:t>Travel &amp; Education</a:t>
            </a:r>
            <a:endParaRPr lang="en-US" sz="3600" dirty="0"/>
          </a:p>
          <a:p>
            <a:pPr lvl="1"/>
            <a:r>
              <a:rPr lang="en-US" sz="3300" dirty="0"/>
              <a:t>Guidance for international travel</a:t>
            </a:r>
          </a:p>
          <a:p>
            <a:pPr lvl="1"/>
            <a:r>
              <a:rPr lang="en-US" sz="3300" dirty="0"/>
              <a:t>Review university-owned equipment taken abroad</a:t>
            </a:r>
          </a:p>
          <a:p>
            <a:pPr lvl="1"/>
            <a:r>
              <a:rPr lang="en-US" sz="3300" dirty="0"/>
              <a:t>Provide export control training and educational resources</a:t>
            </a:r>
          </a:p>
          <a:p>
            <a:endParaRPr lang="en-US" dirty="0"/>
          </a:p>
        </p:txBody>
      </p:sp>
    </p:spTree>
    <p:extLst>
      <p:ext uri="{BB962C8B-B14F-4D97-AF65-F5344CB8AC3E}">
        <p14:creationId xmlns:p14="http://schemas.microsoft.com/office/powerpoint/2010/main" val="4048765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96C5C-161C-4955-FB9E-8EA656D4D918}"/>
              </a:ext>
            </a:extLst>
          </p:cNvPr>
          <p:cNvSpPr>
            <a:spLocks noGrp="1"/>
          </p:cNvSpPr>
          <p:nvPr>
            <p:ph type="title"/>
          </p:nvPr>
        </p:nvSpPr>
        <p:spPr/>
        <p:txBody>
          <a:bodyPr/>
          <a:lstStyle/>
          <a:p>
            <a:pPr algn="ctr"/>
            <a:r>
              <a:rPr lang="en-US" dirty="0"/>
              <a:t>International Project Questionnaires</a:t>
            </a:r>
          </a:p>
        </p:txBody>
      </p:sp>
      <p:sp>
        <p:nvSpPr>
          <p:cNvPr id="4" name="Text Placeholder 3">
            <a:extLst>
              <a:ext uri="{FF2B5EF4-FFF2-40B4-BE49-F238E27FC236}">
                <a16:creationId xmlns:a16="http://schemas.microsoft.com/office/drawing/2014/main" id="{812C8E27-4C2A-AE0F-9B23-3FF5C32EDFD0}"/>
              </a:ext>
            </a:extLst>
          </p:cNvPr>
          <p:cNvSpPr>
            <a:spLocks noGrp="1"/>
          </p:cNvSpPr>
          <p:nvPr>
            <p:ph type="body" idx="1"/>
          </p:nvPr>
        </p:nvSpPr>
        <p:spPr/>
        <p:txBody>
          <a:bodyPr>
            <a:normAutofit fontScale="77500" lnSpcReduction="20000"/>
          </a:bodyPr>
          <a:lstStyle/>
          <a:p>
            <a:r>
              <a:rPr lang="en-US" b="1" dirty="0"/>
              <a:t>What We Review:</a:t>
            </a:r>
          </a:p>
          <a:p>
            <a:pPr lvl="0"/>
            <a:r>
              <a:rPr lang="en-US" dirty="0"/>
              <a:t>Who is involved?</a:t>
            </a:r>
          </a:p>
          <a:p>
            <a:pPr lvl="0"/>
            <a:r>
              <a:rPr lang="en-US" dirty="0"/>
              <a:t>Where is the project taking place?</a:t>
            </a:r>
          </a:p>
          <a:p>
            <a:pPr lvl="0"/>
            <a:r>
              <a:rPr lang="en-US" dirty="0"/>
              <a:t>What is being shared?</a:t>
            </a:r>
          </a:p>
          <a:p>
            <a:pPr lvl="0"/>
            <a:r>
              <a:rPr lang="en-US" dirty="0"/>
              <a:t>How will it be shared?</a:t>
            </a:r>
          </a:p>
          <a:p>
            <a:pPr lvl="0"/>
            <a:r>
              <a:rPr lang="en-US" dirty="0"/>
              <a:t>Who is funding the project?</a:t>
            </a:r>
          </a:p>
          <a:p>
            <a:pPr lvl="0"/>
            <a:r>
              <a:rPr lang="en-US" dirty="0"/>
              <a:t>Are restricted parties involved?</a:t>
            </a:r>
          </a:p>
          <a:p>
            <a:endParaRPr lang="en-US" dirty="0"/>
          </a:p>
        </p:txBody>
      </p:sp>
      <p:sp>
        <p:nvSpPr>
          <p:cNvPr id="5" name="Text Placeholder 4">
            <a:extLst>
              <a:ext uri="{FF2B5EF4-FFF2-40B4-BE49-F238E27FC236}">
                <a16:creationId xmlns:a16="http://schemas.microsoft.com/office/drawing/2014/main" id="{B2B36D15-3702-0D33-998D-87EFA3F2E7A1}"/>
              </a:ext>
            </a:extLst>
          </p:cNvPr>
          <p:cNvSpPr>
            <a:spLocks noGrp="1"/>
          </p:cNvSpPr>
          <p:nvPr>
            <p:ph type="body" idx="14"/>
          </p:nvPr>
        </p:nvSpPr>
        <p:spPr/>
        <p:txBody>
          <a:bodyPr/>
          <a:lstStyle/>
          <a:p>
            <a:endParaRPr lang="en-US" dirty="0"/>
          </a:p>
        </p:txBody>
      </p:sp>
      <p:pic>
        <p:nvPicPr>
          <p:cNvPr id="6" name="Content Placeholder 6">
            <a:extLst>
              <a:ext uri="{FF2B5EF4-FFF2-40B4-BE49-F238E27FC236}">
                <a16:creationId xmlns:a16="http://schemas.microsoft.com/office/drawing/2014/main" id="{270360BB-3C0A-4987-BC19-AC35F5C3B8D1}"/>
              </a:ext>
            </a:extLst>
          </p:cNvPr>
          <p:cNvPicPr>
            <a:picLocks noGrp="1" noChangeAspect="1"/>
          </p:cNvPicPr>
          <p:nvPr>
            <p:ph type="pic" sz="quarter" idx="10"/>
          </p:nvPr>
        </p:nvPicPr>
        <p:blipFill>
          <a:blip r:embed="rId3"/>
          <a:stretch/>
        </p:blipFill>
        <p:spPr>
          <a:xfrm>
            <a:off x="4572000" y="1385044"/>
            <a:ext cx="4449429" cy="5013442"/>
          </a:xfrm>
          <a:prstGeom prst="rect">
            <a:avLst/>
          </a:prstGeom>
          <a:noFill/>
        </p:spPr>
      </p:pic>
    </p:spTree>
    <p:extLst>
      <p:ext uri="{BB962C8B-B14F-4D97-AF65-F5344CB8AC3E}">
        <p14:creationId xmlns:p14="http://schemas.microsoft.com/office/powerpoint/2010/main" val="3976792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11836-74A5-1D9D-9310-19E0C60D7C29}"/>
              </a:ext>
            </a:extLst>
          </p:cNvPr>
          <p:cNvSpPr>
            <a:spLocks noGrp="1"/>
          </p:cNvSpPr>
          <p:nvPr>
            <p:ph type="title"/>
          </p:nvPr>
        </p:nvSpPr>
        <p:spPr/>
        <p:txBody>
          <a:bodyPr/>
          <a:lstStyle/>
          <a:p>
            <a:pPr algn="ctr"/>
            <a:r>
              <a:rPr lang="en-US" dirty="0"/>
              <a:t>Countries of Concern</a:t>
            </a:r>
          </a:p>
        </p:txBody>
      </p:sp>
      <p:sp>
        <p:nvSpPr>
          <p:cNvPr id="3" name="Text Placeholder 2">
            <a:extLst>
              <a:ext uri="{FF2B5EF4-FFF2-40B4-BE49-F238E27FC236}">
                <a16:creationId xmlns:a16="http://schemas.microsoft.com/office/drawing/2014/main" id="{0B858963-BDA8-E0B4-9F6D-7B3083744BC8}"/>
              </a:ext>
            </a:extLst>
          </p:cNvPr>
          <p:cNvSpPr>
            <a:spLocks noGrp="1"/>
          </p:cNvSpPr>
          <p:nvPr>
            <p:ph type="body" idx="1"/>
          </p:nvPr>
        </p:nvSpPr>
        <p:spPr/>
        <p:txBody>
          <a:bodyPr>
            <a:normAutofit/>
          </a:bodyPr>
          <a:lstStyle/>
          <a:p>
            <a:pPr marL="0" indent="0">
              <a:buNone/>
            </a:pPr>
            <a:r>
              <a:rPr lang="en-US" sz="2400" b="1" dirty="0"/>
              <a:t>Foreign country of concern</a:t>
            </a:r>
            <a:r>
              <a:rPr lang="en-US" sz="2400" dirty="0"/>
              <a:t> – any country identified as a foreign adversary of the United States or any country subject to economic sanctions by the United States</a:t>
            </a:r>
          </a:p>
        </p:txBody>
      </p:sp>
      <p:sp>
        <p:nvSpPr>
          <p:cNvPr id="4" name="Text Placeholder 3">
            <a:extLst>
              <a:ext uri="{FF2B5EF4-FFF2-40B4-BE49-F238E27FC236}">
                <a16:creationId xmlns:a16="http://schemas.microsoft.com/office/drawing/2014/main" id="{17EA830E-9D0C-CA4E-C802-AD2AD74A0CBE}"/>
              </a:ext>
            </a:extLst>
          </p:cNvPr>
          <p:cNvSpPr>
            <a:spLocks noGrp="1"/>
          </p:cNvSpPr>
          <p:nvPr>
            <p:ph type="body" idx="14"/>
          </p:nvPr>
        </p:nvSpPr>
        <p:spPr/>
        <p:txBody>
          <a:bodyPr>
            <a:normAutofit/>
          </a:bodyPr>
          <a:lstStyle/>
          <a:p>
            <a:r>
              <a:rPr lang="en-US" sz="2400" dirty="0">
                <a:hlinkClick r:id="rId2"/>
              </a:rPr>
              <a:t>Executive Memo 25 </a:t>
            </a:r>
            <a:r>
              <a:rPr lang="en-US" sz="2400" dirty="0"/>
              <a:t>– travel to high-risk destinations</a:t>
            </a:r>
          </a:p>
          <a:p>
            <a:r>
              <a:rPr lang="en-US" sz="2400" dirty="0">
                <a:hlinkClick r:id="rId3"/>
              </a:rPr>
              <a:t>Executive Memo 36 </a:t>
            </a:r>
            <a:r>
              <a:rPr lang="en-US" sz="2400" dirty="0"/>
              <a:t>– outside professional activities</a:t>
            </a:r>
          </a:p>
          <a:p>
            <a:r>
              <a:rPr lang="en-US" sz="2400" dirty="0">
                <a:hlinkClick r:id="rId4"/>
              </a:rPr>
              <a:t>Executive Memo 46 </a:t>
            </a:r>
            <a:r>
              <a:rPr lang="en-US" sz="2400" dirty="0"/>
              <a:t>– institutional activities</a:t>
            </a:r>
          </a:p>
        </p:txBody>
      </p:sp>
    </p:spTree>
    <p:extLst>
      <p:ext uri="{BB962C8B-B14F-4D97-AF65-F5344CB8AC3E}">
        <p14:creationId xmlns:p14="http://schemas.microsoft.com/office/powerpoint/2010/main" val="1496696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623F6-1E08-E488-1425-F29BA43349A4}"/>
              </a:ext>
            </a:extLst>
          </p:cNvPr>
          <p:cNvSpPr>
            <a:spLocks noGrp="1"/>
          </p:cNvSpPr>
          <p:nvPr>
            <p:ph type="title"/>
          </p:nvPr>
        </p:nvSpPr>
        <p:spPr/>
        <p:txBody>
          <a:bodyPr/>
          <a:lstStyle/>
          <a:p>
            <a:pPr algn="ctr"/>
            <a:r>
              <a:rPr lang="en-US" dirty="0"/>
              <a:t>Countries of Concern</a:t>
            </a:r>
          </a:p>
        </p:txBody>
      </p:sp>
      <p:sp>
        <p:nvSpPr>
          <p:cNvPr id="6" name="Text Placeholder 5">
            <a:extLst>
              <a:ext uri="{FF2B5EF4-FFF2-40B4-BE49-F238E27FC236}">
                <a16:creationId xmlns:a16="http://schemas.microsoft.com/office/drawing/2014/main" id="{90EDE4D3-E428-BB7B-EE5C-7E55E23C7A1F}"/>
              </a:ext>
            </a:extLst>
          </p:cNvPr>
          <p:cNvSpPr>
            <a:spLocks noGrp="1"/>
          </p:cNvSpPr>
          <p:nvPr>
            <p:ph type="body" idx="1"/>
          </p:nvPr>
        </p:nvSpPr>
        <p:spPr/>
        <p:txBody>
          <a:bodyPr>
            <a:normAutofit/>
          </a:bodyPr>
          <a:lstStyle/>
          <a:p>
            <a:r>
              <a:rPr lang="en-US" sz="2400" dirty="0"/>
              <a:t>Distinction between institutional and outside professional activities may not always be clear</a:t>
            </a:r>
          </a:p>
          <a:p>
            <a:r>
              <a:rPr lang="en-US" sz="2400" dirty="0"/>
              <a:t>Both types of activities disclosed via </a:t>
            </a:r>
            <a:r>
              <a:rPr lang="en-US" sz="2400" dirty="0">
                <a:hlinkClick r:id="rId2"/>
              </a:rPr>
              <a:t>COI-SMART</a:t>
            </a:r>
            <a:endParaRPr lang="en-US" sz="2400" dirty="0"/>
          </a:p>
        </p:txBody>
      </p:sp>
      <p:sp>
        <p:nvSpPr>
          <p:cNvPr id="10" name="Text Placeholder 9">
            <a:extLst>
              <a:ext uri="{FF2B5EF4-FFF2-40B4-BE49-F238E27FC236}">
                <a16:creationId xmlns:a16="http://schemas.microsoft.com/office/drawing/2014/main" id="{693B53DC-8225-6CF2-78F5-1203A3DC2ACE}"/>
              </a:ext>
            </a:extLst>
          </p:cNvPr>
          <p:cNvSpPr>
            <a:spLocks noGrp="1"/>
          </p:cNvSpPr>
          <p:nvPr>
            <p:ph type="body" idx="14"/>
          </p:nvPr>
        </p:nvSpPr>
        <p:spPr/>
        <p:txBody>
          <a:bodyPr>
            <a:normAutofit/>
          </a:bodyPr>
          <a:lstStyle/>
          <a:p>
            <a:r>
              <a:rPr lang="en-US" sz="2400" dirty="0"/>
              <a:t>Activities that involve a country of concern require provost approval</a:t>
            </a:r>
          </a:p>
          <a:p>
            <a:r>
              <a:rPr lang="en-US" sz="2400" dirty="0"/>
              <a:t>Contact </a:t>
            </a:r>
            <a:r>
              <a:rPr lang="en-US" sz="2400" dirty="0">
                <a:hlinkClick r:id="rId3"/>
              </a:rPr>
              <a:t>exportcontrol@unmc.edu</a:t>
            </a:r>
            <a:r>
              <a:rPr lang="en-US" sz="2400" dirty="0"/>
              <a:t> for assistance</a:t>
            </a:r>
          </a:p>
          <a:p>
            <a:r>
              <a:rPr lang="en-US" sz="2400" dirty="0"/>
              <a:t>Approval timelines depend on complexity and level of risk (typically 2-6 weeks)</a:t>
            </a:r>
          </a:p>
        </p:txBody>
      </p:sp>
    </p:spTree>
    <p:extLst>
      <p:ext uri="{BB962C8B-B14F-4D97-AF65-F5344CB8AC3E}">
        <p14:creationId xmlns:p14="http://schemas.microsoft.com/office/powerpoint/2010/main" val="2554426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9D1AB-B83B-3BE8-AFF4-57097D380BEB}"/>
              </a:ext>
            </a:extLst>
          </p:cNvPr>
          <p:cNvSpPr>
            <a:spLocks noGrp="1"/>
          </p:cNvSpPr>
          <p:nvPr>
            <p:ph type="title"/>
          </p:nvPr>
        </p:nvSpPr>
        <p:spPr/>
        <p:txBody>
          <a:bodyPr/>
          <a:lstStyle/>
          <a:p>
            <a:pPr algn="ctr"/>
            <a:r>
              <a:rPr lang="en-US" dirty="0"/>
              <a:t>Countries of Concern</a:t>
            </a:r>
          </a:p>
        </p:txBody>
      </p:sp>
      <p:sp>
        <p:nvSpPr>
          <p:cNvPr id="5" name="Content Placeholder 4">
            <a:extLst>
              <a:ext uri="{FF2B5EF4-FFF2-40B4-BE49-F238E27FC236}">
                <a16:creationId xmlns:a16="http://schemas.microsoft.com/office/drawing/2014/main" id="{D48B3595-7AFC-8E8E-1011-F225AAF67D3B}"/>
              </a:ext>
            </a:extLst>
          </p:cNvPr>
          <p:cNvSpPr>
            <a:spLocks noGrp="1"/>
          </p:cNvSpPr>
          <p:nvPr>
            <p:ph idx="1"/>
          </p:nvPr>
        </p:nvSpPr>
        <p:spPr/>
        <p:txBody>
          <a:bodyPr>
            <a:normAutofit fontScale="55000" lnSpcReduction="20000"/>
          </a:bodyPr>
          <a:lstStyle/>
          <a:p>
            <a:pPr marL="0" indent="0">
              <a:buNone/>
            </a:pPr>
            <a:r>
              <a:rPr lang="en-US" dirty="0"/>
              <a:t>Waiver process:</a:t>
            </a:r>
          </a:p>
          <a:p>
            <a:pPr marL="514350" indent="-514350">
              <a:buFont typeface="+mj-lt"/>
              <a:buAutoNum type="arabicPeriod"/>
            </a:pPr>
            <a:r>
              <a:rPr lang="en-US" dirty="0"/>
              <a:t>Collect information:</a:t>
            </a:r>
          </a:p>
          <a:p>
            <a:pPr lvl="1"/>
            <a:r>
              <a:rPr lang="en-US" dirty="0"/>
              <a:t>What is the activity?</a:t>
            </a:r>
          </a:p>
          <a:p>
            <a:pPr lvl="1"/>
            <a:r>
              <a:rPr lang="en-US" dirty="0"/>
              <a:t>Who is involved?</a:t>
            </a:r>
          </a:p>
          <a:p>
            <a:pPr lvl="1"/>
            <a:r>
              <a:rPr lang="en-US" dirty="0"/>
              <a:t>Why does it need to happen?</a:t>
            </a:r>
          </a:p>
          <a:p>
            <a:pPr lvl="1"/>
            <a:r>
              <a:rPr lang="en-US" dirty="0"/>
              <a:t>Will money be exchanged?</a:t>
            </a:r>
          </a:p>
          <a:p>
            <a:pPr marL="514350" indent="-514350">
              <a:buFont typeface="+mj-lt"/>
              <a:buAutoNum type="arabicPeriod"/>
            </a:pPr>
            <a:r>
              <a:rPr lang="en-US" dirty="0"/>
              <a:t>Draft approval request (assistance available from Export Control)</a:t>
            </a:r>
          </a:p>
          <a:p>
            <a:pPr marL="514350" indent="-514350">
              <a:buFont typeface="+mj-lt"/>
              <a:buAutoNum type="arabicPeriod"/>
            </a:pPr>
            <a:r>
              <a:rPr lang="en-US" dirty="0"/>
              <a:t>Submit to vice chancellor</a:t>
            </a:r>
          </a:p>
          <a:p>
            <a:pPr lvl="1"/>
            <a:r>
              <a:rPr lang="en-US" dirty="0"/>
              <a:t>Research/clinical trials: VC-Research</a:t>
            </a:r>
          </a:p>
          <a:p>
            <a:pPr lvl="1"/>
            <a:r>
              <a:rPr lang="en-US" dirty="0"/>
              <a:t>Travel and everything else: VC-Academic Affairs</a:t>
            </a:r>
          </a:p>
          <a:p>
            <a:pPr marL="514350" indent="-514350">
              <a:buFont typeface="+mj-lt"/>
              <a:buAutoNum type="arabicPeriod"/>
            </a:pPr>
            <a:r>
              <a:rPr lang="en-US" dirty="0"/>
              <a:t>Sumit to chancellor</a:t>
            </a:r>
          </a:p>
          <a:p>
            <a:pPr marL="514350" indent="-514350">
              <a:buFont typeface="+mj-lt"/>
              <a:buAutoNum type="arabicPeriod"/>
            </a:pPr>
            <a:r>
              <a:rPr lang="en-US" dirty="0"/>
              <a:t>Submit to provost</a:t>
            </a:r>
          </a:p>
          <a:p>
            <a:pPr marL="514350" indent="-514350">
              <a:buFont typeface="+mj-lt"/>
              <a:buAutoNum type="arabicPeriod"/>
            </a:pPr>
            <a:r>
              <a:rPr lang="en-US" dirty="0"/>
              <a:t>Appeals submitted </a:t>
            </a:r>
            <a:r>
              <a:rPr lang="en-US"/>
              <a:t>to president</a:t>
            </a:r>
            <a:endParaRPr lang="en-US" dirty="0"/>
          </a:p>
        </p:txBody>
      </p:sp>
    </p:spTree>
    <p:extLst>
      <p:ext uri="{BB962C8B-B14F-4D97-AF65-F5344CB8AC3E}">
        <p14:creationId xmlns:p14="http://schemas.microsoft.com/office/powerpoint/2010/main" val="414217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48D64-F7AF-7808-D1EE-1C921B1418C5}"/>
              </a:ext>
            </a:extLst>
          </p:cNvPr>
          <p:cNvSpPr>
            <a:spLocks noGrp="1"/>
          </p:cNvSpPr>
          <p:nvPr>
            <p:ph type="title"/>
          </p:nvPr>
        </p:nvSpPr>
        <p:spPr/>
        <p:txBody>
          <a:bodyPr/>
          <a:lstStyle/>
          <a:p>
            <a:pPr algn="ctr"/>
            <a:r>
              <a:rPr lang="en-US" dirty="0"/>
              <a:t>Countries of Concern</a:t>
            </a:r>
          </a:p>
        </p:txBody>
      </p:sp>
      <p:sp>
        <p:nvSpPr>
          <p:cNvPr id="4" name="Text Placeholder 3">
            <a:extLst>
              <a:ext uri="{FF2B5EF4-FFF2-40B4-BE49-F238E27FC236}">
                <a16:creationId xmlns:a16="http://schemas.microsoft.com/office/drawing/2014/main" id="{6B8AC5F6-365F-F9EC-D20E-2716F8B79105}"/>
              </a:ext>
            </a:extLst>
          </p:cNvPr>
          <p:cNvSpPr>
            <a:spLocks noGrp="1"/>
          </p:cNvSpPr>
          <p:nvPr>
            <p:ph type="body" idx="14"/>
          </p:nvPr>
        </p:nvSpPr>
        <p:spPr/>
        <p:txBody>
          <a:bodyPr/>
          <a:lstStyle/>
          <a:p>
            <a:r>
              <a:rPr lang="en-US" sz="2400" dirty="0"/>
              <a:t>Approval not required:</a:t>
            </a:r>
          </a:p>
          <a:p>
            <a:pPr lvl="1"/>
            <a:r>
              <a:rPr lang="en-US" sz="2000" dirty="0">
                <a:solidFill>
                  <a:schemeClr val="tx1"/>
                </a:solidFill>
              </a:rPr>
              <a:t>Admissions</a:t>
            </a:r>
          </a:p>
          <a:p>
            <a:pPr lvl="1"/>
            <a:r>
              <a:rPr lang="en-US" sz="2000" dirty="0">
                <a:solidFill>
                  <a:schemeClr val="tx1"/>
                </a:solidFill>
              </a:rPr>
              <a:t>Advising NU students</a:t>
            </a:r>
          </a:p>
          <a:p>
            <a:pPr lvl="1"/>
            <a:r>
              <a:rPr lang="en-US" sz="2000" dirty="0">
                <a:solidFill>
                  <a:schemeClr val="tx1"/>
                </a:solidFill>
              </a:rPr>
              <a:t>Research collaborations in non-concern countries</a:t>
            </a:r>
          </a:p>
          <a:p>
            <a:pPr lvl="1"/>
            <a:r>
              <a:rPr lang="en-US" sz="2000" dirty="0">
                <a:solidFill>
                  <a:schemeClr val="tx1"/>
                </a:solidFill>
              </a:rPr>
              <a:t>Hiring (faculty, lab techs, postdocs)</a:t>
            </a:r>
          </a:p>
          <a:p>
            <a:pPr lvl="1"/>
            <a:endParaRPr lang="en-US" sz="2000" dirty="0">
              <a:solidFill>
                <a:schemeClr val="tx1"/>
              </a:solidFill>
            </a:endParaRPr>
          </a:p>
          <a:p>
            <a:pPr marL="0" lvl="1" indent="0">
              <a:buNone/>
            </a:pPr>
            <a:r>
              <a:rPr lang="en-US" sz="2000" b="1" dirty="0">
                <a:solidFill>
                  <a:schemeClr val="tx1"/>
                </a:solidFill>
              </a:rPr>
              <a:t>Export control approval may still be required in some circumstances.</a:t>
            </a:r>
          </a:p>
        </p:txBody>
      </p:sp>
      <p:sp>
        <p:nvSpPr>
          <p:cNvPr id="8" name="Text Placeholder 7">
            <a:extLst>
              <a:ext uri="{FF2B5EF4-FFF2-40B4-BE49-F238E27FC236}">
                <a16:creationId xmlns:a16="http://schemas.microsoft.com/office/drawing/2014/main" id="{BB0AB91E-A9D2-BC85-0DB1-562EF3E4692F}"/>
              </a:ext>
            </a:extLst>
          </p:cNvPr>
          <p:cNvSpPr>
            <a:spLocks noGrp="1"/>
          </p:cNvSpPr>
          <p:nvPr>
            <p:ph type="body" idx="1"/>
          </p:nvPr>
        </p:nvSpPr>
        <p:spPr>
          <a:xfrm>
            <a:off x="341313" y="1619250"/>
            <a:ext cx="4127500" cy="4545013"/>
          </a:xfrm>
        </p:spPr>
        <p:txBody>
          <a:bodyPr>
            <a:normAutofit fontScale="25000" lnSpcReduction="20000"/>
          </a:bodyPr>
          <a:lstStyle/>
          <a:p>
            <a:r>
              <a:rPr lang="en-US" sz="9600" dirty="0"/>
              <a:t>Must be approved:</a:t>
            </a:r>
          </a:p>
          <a:p>
            <a:pPr lvl="1"/>
            <a:r>
              <a:rPr lang="en-US" sz="8000" dirty="0">
                <a:solidFill>
                  <a:schemeClr val="tx1"/>
                </a:solidFill>
              </a:rPr>
              <a:t>Research collaborations (including clinical trials)</a:t>
            </a:r>
          </a:p>
          <a:p>
            <a:pPr lvl="1"/>
            <a:r>
              <a:rPr lang="en-US" sz="8000" dirty="0">
                <a:solidFill>
                  <a:schemeClr val="tx1"/>
                </a:solidFill>
              </a:rPr>
              <a:t>Purchasing</a:t>
            </a:r>
          </a:p>
          <a:p>
            <a:pPr lvl="1"/>
            <a:r>
              <a:rPr lang="en-US" sz="8000" dirty="0">
                <a:solidFill>
                  <a:schemeClr val="tx1"/>
                </a:solidFill>
              </a:rPr>
              <a:t>Joint publications</a:t>
            </a:r>
          </a:p>
          <a:p>
            <a:pPr lvl="1"/>
            <a:r>
              <a:rPr lang="en-US" sz="8000" dirty="0">
                <a:solidFill>
                  <a:schemeClr val="tx1"/>
                </a:solidFill>
              </a:rPr>
              <a:t>Advising students (outside of UNMC)</a:t>
            </a:r>
          </a:p>
          <a:p>
            <a:pPr lvl="1"/>
            <a:r>
              <a:rPr lang="en-US" sz="8000" dirty="0">
                <a:solidFill>
                  <a:schemeClr val="tx1"/>
                </a:solidFill>
              </a:rPr>
              <a:t>Short-term visitors (clinical observers, workshops, non-HR visitors)</a:t>
            </a:r>
          </a:p>
          <a:p>
            <a:pPr lvl="1"/>
            <a:r>
              <a:rPr lang="en-US" sz="8000" dirty="0">
                <a:solidFill>
                  <a:schemeClr val="tx1"/>
                </a:solidFill>
              </a:rPr>
              <a:t>Travel (also requires safety waiver; applies to $0 trips)</a:t>
            </a:r>
          </a:p>
          <a:p>
            <a:pPr lvl="1"/>
            <a:r>
              <a:rPr lang="en-US" sz="8000" dirty="0">
                <a:solidFill>
                  <a:schemeClr val="tx1"/>
                </a:solidFill>
              </a:rPr>
              <a:t>Shipping/exporting</a:t>
            </a:r>
          </a:p>
        </p:txBody>
      </p:sp>
    </p:spTree>
    <p:extLst>
      <p:ext uri="{BB962C8B-B14F-4D97-AF65-F5344CB8AC3E}">
        <p14:creationId xmlns:p14="http://schemas.microsoft.com/office/powerpoint/2010/main" val="326632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4D67A-C403-B8AA-55F7-B563C7C97DBA}"/>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0209273F-1413-777A-7445-FAA7433C2996}"/>
              </a:ext>
            </a:extLst>
          </p:cNvPr>
          <p:cNvSpPr>
            <a:spLocks noGrp="1"/>
          </p:cNvSpPr>
          <p:nvPr>
            <p:ph idx="1"/>
          </p:nvPr>
        </p:nvSpPr>
        <p:spPr>
          <a:xfrm>
            <a:off x="324465" y="230819"/>
            <a:ext cx="8597594" cy="6391924"/>
          </a:xfrm>
        </p:spPr>
        <p:txBody>
          <a:bodyPr>
            <a:noAutofit/>
          </a:bodyPr>
          <a:lstStyle/>
          <a:p>
            <a:pPr marL="0" indent="0">
              <a:lnSpc>
                <a:spcPct val="100000"/>
              </a:lnSpc>
              <a:spcBef>
                <a:spcPts val="0"/>
              </a:spcBef>
              <a:buNone/>
            </a:pPr>
            <a:r>
              <a:rPr lang="en-US" sz="3200" b="1" dirty="0"/>
              <a:t>NIH Foreign Component</a:t>
            </a:r>
          </a:p>
          <a:p>
            <a:pPr marL="0" indent="0">
              <a:lnSpc>
                <a:spcPct val="100000"/>
              </a:lnSpc>
              <a:spcBef>
                <a:spcPts val="0"/>
              </a:spcBef>
              <a:buNone/>
            </a:pPr>
            <a:r>
              <a:rPr lang="en-US" sz="3600" dirty="0">
                <a:hlinkClick r:id="rId2"/>
              </a:rPr>
              <a:t>NOT-OD-26-084: Reminder Definition of Foreign Components</a:t>
            </a:r>
            <a:endParaRPr lang="en-US" sz="3600" dirty="0"/>
          </a:p>
          <a:p>
            <a:pPr>
              <a:lnSpc>
                <a:spcPct val="100000"/>
              </a:lnSpc>
              <a:spcBef>
                <a:spcPts val="0"/>
              </a:spcBef>
            </a:pPr>
            <a:endParaRPr lang="en-US" sz="4000" b="1" i="1" dirty="0"/>
          </a:p>
          <a:p>
            <a:pPr marL="0" indent="0">
              <a:lnSpc>
                <a:spcPct val="100000"/>
              </a:lnSpc>
              <a:spcBef>
                <a:spcPts val="0"/>
              </a:spcBef>
              <a:buNone/>
            </a:pPr>
            <a:r>
              <a:rPr lang="en-US" sz="3200" b="1" dirty="0"/>
              <a:t>Foreign Component Definition: </a:t>
            </a:r>
            <a:r>
              <a:rPr lang="en-US" sz="2800" b="0" i="0" dirty="0">
                <a:solidFill>
                  <a:srgbClr val="333333"/>
                </a:solidFill>
                <a:effectLst/>
                <a:latin typeface="Helvetica Neue"/>
              </a:rPr>
              <a:t>The performance of any significant scientific element or segment of a project outside of the United States, either by the recipient or by a researcher employed by a foreign organization, whether or not grant funds are expended.</a:t>
            </a:r>
            <a:endParaRPr lang="en-US" sz="28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2200" dirty="0"/>
          </a:p>
          <a:p>
            <a:pPr>
              <a:lnSpc>
                <a:spcPct val="100000"/>
              </a:lnSpc>
              <a:spcBef>
                <a:spcPts val="0"/>
              </a:spcBef>
            </a:pPr>
            <a:endParaRPr lang="en-US" sz="2200" dirty="0"/>
          </a:p>
          <a:p>
            <a:pPr>
              <a:lnSpc>
                <a:spcPct val="100000"/>
              </a:lnSpc>
              <a:spcBef>
                <a:spcPts val="0"/>
              </a:spcBef>
            </a:pPr>
            <a:endParaRPr lang="en-US" sz="3200" dirty="0"/>
          </a:p>
          <a:p>
            <a:pPr marL="857250" indent="-857250">
              <a:buFont typeface="Arial" panose="020B0604020202020204" pitchFamily="34" charset="0"/>
              <a:buChar char="•"/>
            </a:pPr>
            <a:endParaRPr lang="en-US" sz="4000" dirty="0"/>
          </a:p>
        </p:txBody>
      </p:sp>
    </p:spTree>
    <p:extLst>
      <p:ext uri="{BB962C8B-B14F-4D97-AF65-F5344CB8AC3E}">
        <p14:creationId xmlns:p14="http://schemas.microsoft.com/office/powerpoint/2010/main" val="2318469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5E79E-39E0-E7C9-06AD-B4057FE3F26E}"/>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E582249B-9936-D05B-D4AF-210885BA743C}"/>
              </a:ext>
            </a:extLst>
          </p:cNvPr>
          <p:cNvSpPr>
            <a:spLocks noGrp="1"/>
          </p:cNvSpPr>
          <p:nvPr>
            <p:ph idx="1"/>
          </p:nvPr>
        </p:nvSpPr>
        <p:spPr>
          <a:xfrm>
            <a:off x="245806" y="230819"/>
            <a:ext cx="8676253" cy="6391924"/>
          </a:xfrm>
        </p:spPr>
        <p:txBody>
          <a:bodyPr>
            <a:noAutofit/>
          </a:bodyPr>
          <a:lstStyle/>
          <a:p>
            <a:pPr marL="0" indent="0">
              <a:lnSpc>
                <a:spcPct val="100000"/>
              </a:lnSpc>
              <a:spcBef>
                <a:spcPts val="0"/>
              </a:spcBef>
              <a:buNone/>
            </a:pPr>
            <a:r>
              <a:rPr lang="en-US" sz="2800" b="1" dirty="0"/>
              <a:t>NIH Foreign Component</a:t>
            </a:r>
          </a:p>
          <a:p>
            <a:pPr marL="0" indent="0">
              <a:lnSpc>
                <a:spcPct val="100000"/>
              </a:lnSpc>
              <a:spcBef>
                <a:spcPts val="0"/>
              </a:spcBef>
              <a:buNone/>
            </a:pPr>
            <a:r>
              <a:rPr lang="en-US" sz="2800" dirty="0">
                <a:hlinkClick r:id="rId2"/>
              </a:rPr>
              <a:t>NOT-OD-26-084: Reminder Definition of Foreign Components</a:t>
            </a:r>
            <a:endParaRPr lang="en-US" sz="2800" dirty="0"/>
          </a:p>
          <a:p>
            <a:pPr>
              <a:lnSpc>
                <a:spcPct val="100000"/>
              </a:lnSpc>
              <a:spcBef>
                <a:spcPts val="0"/>
              </a:spcBef>
            </a:pPr>
            <a:endParaRPr lang="en-US" sz="3200" b="1" dirty="0"/>
          </a:p>
          <a:p>
            <a:pPr>
              <a:lnSpc>
                <a:spcPct val="100000"/>
              </a:lnSpc>
              <a:spcBef>
                <a:spcPts val="0"/>
              </a:spcBef>
            </a:pPr>
            <a:endParaRPr lang="en-US" sz="28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2200" dirty="0"/>
          </a:p>
          <a:p>
            <a:pPr>
              <a:lnSpc>
                <a:spcPct val="100000"/>
              </a:lnSpc>
              <a:spcBef>
                <a:spcPts val="0"/>
              </a:spcBef>
            </a:pPr>
            <a:endParaRPr lang="en-US" sz="2200" dirty="0"/>
          </a:p>
          <a:p>
            <a:pPr>
              <a:lnSpc>
                <a:spcPct val="100000"/>
              </a:lnSpc>
              <a:spcBef>
                <a:spcPts val="0"/>
              </a:spcBef>
            </a:pPr>
            <a:endParaRPr lang="en-US" sz="3200" dirty="0"/>
          </a:p>
          <a:p>
            <a:pPr marL="857250" indent="-857250">
              <a:buFont typeface="Arial" panose="020B0604020202020204" pitchFamily="34" charset="0"/>
              <a:buChar char="•"/>
            </a:pPr>
            <a:endParaRPr lang="en-US" sz="4000" dirty="0"/>
          </a:p>
        </p:txBody>
      </p:sp>
      <p:graphicFrame>
        <p:nvGraphicFramePr>
          <p:cNvPr id="2" name="Table 1">
            <a:extLst>
              <a:ext uri="{FF2B5EF4-FFF2-40B4-BE49-F238E27FC236}">
                <a16:creationId xmlns:a16="http://schemas.microsoft.com/office/drawing/2014/main" id="{DFC642A8-4AA1-BCB3-B921-A9325EF0B05D}"/>
              </a:ext>
            </a:extLst>
          </p:cNvPr>
          <p:cNvGraphicFramePr>
            <a:graphicFrameLocks noGrp="1"/>
          </p:cNvGraphicFramePr>
          <p:nvPr>
            <p:extLst>
              <p:ext uri="{D42A27DB-BD31-4B8C-83A1-F6EECF244321}">
                <p14:modId xmlns:p14="http://schemas.microsoft.com/office/powerpoint/2010/main" val="3504617784"/>
              </p:ext>
            </p:extLst>
          </p:nvPr>
        </p:nvGraphicFramePr>
        <p:xfrm>
          <a:off x="1251857" y="1685790"/>
          <a:ext cx="6879772" cy="4638810"/>
        </p:xfrm>
        <a:graphic>
          <a:graphicData uri="http://schemas.openxmlformats.org/drawingml/2006/table">
            <a:tbl>
              <a:tblPr firstRow="1" bandRow="1">
                <a:tableStyleId>{5C22544A-7EE6-4342-B048-85BDC9FD1C3A}</a:tableStyleId>
              </a:tblPr>
              <a:tblGrid>
                <a:gridCol w="3439886">
                  <a:extLst>
                    <a:ext uri="{9D8B030D-6E8A-4147-A177-3AD203B41FA5}">
                      <a16:colId xmlns:a16="http://schemas.microsoft.com/office/drawing/2014/main" val="774734433"/>
                    </a:ext>
                  </a:extLst>
                </a:gridCol>
                <a:gridCol w="3439886">
                  <a:extLst>
                    <a:ext uri="{9D8B030D-6E8A-4147-A177-3AD203B41FA5}">
                      <a16:colId xmlns:a16="http://schemas.microsoft.com/office/drawing/2014/main" val="2028604472"/>
                    </a:ext>
                  </a:extLst>
                </a:gridCol>
              </a:tblGrid>
              <a:tr h="436946">
                <a:tc gridSpan="2">
                  <a:txBody>
                    <a:bodyPr/>
                    <a:lstStyle/>
                    <a:p>
                      <a:pPr algn="ctr"/>
                      <a:r>
                        <a:rPr lang="en-US" sz="1800" dirty="0"/>
                        <a:t>Foreign Component Examples</a:t>
                      </a:r>
                    </a:p>
                  </a:txBody>
                  <a:tcPr/>
                </a:tc>
                <a:tc hMerge="1">
                  <a:txBody>
                    <a:bodyPr/>
                    <a:lstStyle/>
                    <a:p>
                      <a:endParaRPr lang="en-US" dirty="0"/>
                    </a:p>
                  </a:txBody>
                  <a:tcPr/>
                </a:tc>
                <a:extLst>
                  <a:ext uri="{0D108BD9-81ED-4DB2-BD59-A6C34878D82A}">
                    <a16:rowId xmlns:a16="http://schemas.microsoft.com/office/drawing/2014/main" val="2080727108"/>
                  </a:ext>
                </a:extLst>
              </a:tr>
              <a:tr h="1400621">
                <a:tc>
                  <a:txBody>
                    <a:bodyPr/>
                    <a:lstStyle/>
                    <a:p>
                      <a:r>
                        <a:rPr lang="en-US" sz="1800" dirty="0"/>
                        <a:t>Involvement of human or animal subjects at a foreign site</a:t>
                      </a:r>
                    </a:p>
                  </a:txBody>
                  <a:tcPr/>
                </a:tc>
                <a:tc>
                  <a:txBody>
                    <a:bodyPr/>
                    <a:lstStyle/>
                    <a:p>
                      <a:r>
                        <a:rPr lang="en-US" sz="1800" dirty="0"/>
                        <a:t>Collaborations with investigators at a foreign site anticipated to result in co-authorship</a:t>
                      </a:r>
                    </a:p>
                  </a:txBody>
                  <a:tcPr/>
                </a:tc>
                <a:extLst>
                  <a:ext uri="{0D108BD9-81ED-4DB2-BD59-A6C34878D82A}">
                    <a16:rowId xmlns:a16="http://schemas.microsoft.com/office/drawing/2014/main" val="1677949100"/>
                  </a:ext>
                </a:extLst>
              </a:tr>
              <a:tr h="1077402">
                <a:tc>
                  <a:txBody>
                    <a:bodyPr/>
                    <a:lstStyle/>
                    <a:p>
                      <a:r>
                        <a:rPr lang="en-US" sz="1800" dirty="0"/>
                        <a:t>Extensive foreign travel by recipient for data collection, surveying, sampling etc.</a:t>
                      </a:r>
                    </a:p>
                  </a:txBody>
                  <a:tcPr/>
                </a:tc>
                <a:tc>
                  <a:txBody>
                    <a:bodyPr/>
                    <a:lstStyle/>
                    <a:p>
                      <a:r>
                        <a:rPr lang="en-US" sz="1800" dirty="0"/>
                        <a:t>Use of facilities or instrumentation at a foreign site</a:t>
                      </a:r>
                    </a:p>
                  </a:txBody>
                  <a:tcPr/>
                </a:tc>
                <a:extLst>
                  <a:ext uri="{0D108BD9-81ED-4DB2-BD59-A6C34878D82A}">
                    <a16:rowId xmlns:a16="http://schemas.microsoft.com/office/drawing/2014/main" val="2592875796"/>
                  </a:ext>
                </a:extLst>
              </a:tr>
              <a:tr h="1723841">
                <a:tc>
                  <a:txBody>
                    <a:bodyPr/>
                    <a:lstStyle/>
                    <a:p>
                      <a:r>
                        <a:rPr lang="en-US" sz="1800" dirty="0"/>
                        <a:t>Any activity that may have an impact on US foreign policy through </a:t>
                      </a:r>
                      <a:r>
                        <a:rPr lang="en-US" sz="1800" b="0" i="0" kern="1200" dirty="0">
                          <a:solidFill>
                            <a:schemeClr val="dk1"/>
                          </a:solidFill>
                          <a:effectLst/>
                          <a:latin typeface="+mn-lt"/>
                          <a:ea typeface="+mn-ea"/>
                          <a:cs typeface="+mn-cs"/>
                        </a:rPr>
                        <a:t>involvement in the affairs or environment of a foreign country</a:t>
                      </a:r>
                      <a:endParaRPr lang="en-US" sz="1800" dirty="0"/>
                    </a:p>
                  </a:txBody>
                  <a:tcPr/>
                </a:tc>
                <a:tc>
                  <a:txBody>
                    <a:bodyPr/>
                    <a:lstStyle/>
                    <a:p>
                      <a:r>
                        <a:rPr lang="en-US" sz="1800" dirty="0"/>
                        <a:t>Receipt of financial support or resources from a foreign entity</a:t>
                      </a:r>
                    </a:p>
                  </a:txBody>
                  <a:tcPr/>
                </a:tc>
                <a:extLst>
                  <a:ext uri="{0D108BD9-81ED-4DB2-BD59-A6C34878D82A}">
                    <a16:rowId xmlns:a16="http://schemas.microsoft.com/office/drawing/2014/main" val="2059973784"/>
                  </a:ext>
                </a:extLst>
              </a:tr>
            </a:tbl>
          </a:graphicData>
        </a:graphic>
      </p:graphicFrame>
    </p:spTree>
    <p:extLst>
      <p:ext uri="{BB962C8B-B14F-4D97-AF65-F5344CB8AC3E}">
        <p14:creationId xmlns:p14="http://schemas.microsoft.com/office/powerpoint/2010/main" val="1367046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0EF32-936C-9A9A-08BC-E44C1E983EC6}"/>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B412EA48-C78B-601D-BA8B-CCF5F014A771}"/>
              </a:ext>
            </a:extLst>
          </p:cNvPr>
          <p:cNvSpPr>
            <a:spLocks noGrp="1"/>
          </p:cNvSpPr>
          <p:nvPr>
            <p:ph idx="1"/>
          </p:nvPr>
        </p:nvSpPr>
        <p:spPr>
          <a:xfrm>
            <a:off x="798991" y="230819"/>
            <a:ext cx="8123068" cy="6391924"/>
          </a:xfrm>
        </p:spPr>
        <p:txBody>
          <a:bodyPr>
            <a:noAutofit/>
          </a:bodyPr>
          <a:lstStyle/>
          <a:p>
            <a:pPr marL="0" indent="0">
              <a:lnSpc>
                <a:spcPct val="100000"/>
              </a:lnSpc>
              <a:spcBef>
                <a:spcPts val="0"/>
              </a:spcBef>
              <a:buNone/>
            </a:pPr>
            <a:r>
              <a:rPr lang="en-US" sz="2800" b="1" dirty="0"/>
              <a:t>NIH Foreign Component</a:t>
            </a:r>
          </a:p>
          <a:p>
            <a:pPr marL="0" indent="0">
              <a:lnSpc>
                <a:spcPct val="100000"/>
              </a:lnSpc>
              <a:spcBef>
                <a:spcPts val="0"/>
              </a:spcBef>
              <a:buNone/>
            </a:pPr>
            <a:r>
              <a:rPr lang="en-US" sz="2800" dirty="0">
                <a:hlinkClick r:id="rId2"/>
              </a:rPr>
              <a:t>NOT-OD-26-084: Reminder Definition of Foreign Components</a:t>
            </a:r>
            <a:endParaRPr lang="en-US" sz="2800" dirty="0"/>
          </a:p>
          <a:p>
            <a:pPr>
              <a:lnSpc>
                <a:spcPct val="100000"/>
              </a:lnSpc>
              <a:spcBef>
                <a:spcPts val="0"/>
              </a:spcBef>
            </a:pPr>
            <a:endParaRPr lang="en-US" sz="3200" b="1" dirty="0"/>
          </a:p>
          <a:p>
            <a:pPr marL="0" indent="0">
              <a:lnSpc>
                <a:spcPct val="100000"/>
              </a:lnSpc>
              <a:spcBef>
                <a:spcPts val="0"/>
              </a:spcBef>
              <a:buNone/>
            </a:pPr>
            <a:r>
              <a:rPr lang="en-US" sz="3200" dirty="0"/>
              <a:t>Most instances of co-authorship represent a foreign component.</a:t>
            </a:r>
          </a:p>
          <a:p>
            <a:pPr marL="457200" indent="-457200">
              <a:lnSpc>
                <a:spcPct val="100000"/>
              </a:lnSpc>
              <a:spcBef>
                <a:spcPts val="0"/>
              </a:spcBef>
              <a:buFont typeface="Arial" panose="020B0604020202020204" pitchFamily="34" charset="0"/>
              <a:buChar char="•"/>
            </a:pPr>
            <a:r>
              <a:rPr lang="en-US" sz="3200" dirty="0"/>
              <a:t>PRAM examples – NIH requesting clarification when co-author is from foreign institution</a:t>
            </a:r>
          </a:p>
          <a:p>
            <a:pPr marL="457200" indent="-457200">
              <a:lnSpc>
                <a:spcPct val="100000"/>
              </a:lnSpc>
              <a:spcBef>
                <a:spcPts val="0"/>
              </a:spcBef>
              <a:buFont typeface="Arial" panose="020B0604020202020204" pitchFamily="34" charset="0"/>
              <a:buChar char="•"/>
            </a:pPr>
            <a:r>
              <a:rPr lang="en-US" sz="3200" dirty="0"/>
              <a:t>NOFO must allow foreign components</a:t>
            </a:r>
          </a:p>
          <a:p>
            <a:pPr>
              <a:lnSpc>
                <a:spcPct val="100000"/>
              </a:lnSpc>
              <a:spcBef>
                <a:spcPts val="0"/>
              </a:spcBef>
            </a:pPr>
            <a:endParaRPr lang="en-US" sz="2800" dirty="0"/>
          </a:p>
          <a:p>
            <a:pPr>
              <a:lnSpc>
                <a:spcPct val="100000"/>
              </a:lnSpc>
              <a:spcBef>
                <a:spcPts val="0"/>
              </a:spcBef>
            </a:pPr>
            <a:endParaRPr lang="en-US" sz="3200" dirty="0"/>
          </a:p>
          <a:p>
            <a:pPr>
              <a:lnSpc>
                <a:spcPct val="100000"/>
              </a:lnSpc>
              <a:spcBef>
                <a:spcPts val="0"/>
              </a:spcBef>
            </a:pPr>
            <a:endParaRPr lang="en-US" sz="3200" dirty="0"/>
          </a:p>
          <a:p>
            <a:pPr>
              <a:lnSpc>
                <a:spcPct val="100000"/>
              </a:lnSpc>
              <a:spcBef>
                <a:spcPts val="0"/>
              </a:spcBef>
            </a:pPr>
            <a:endParaRPr lang="en-US" sz="2200" dirty="0"/>
          </a:p>
          <a:p>
            <a:pPr>
              <a:lnSpc>
                <a:spcPct val="100000"/>
              </a:lnSpc>
              <a:spcBef>
                <a:spcPts val="0"/>
              </a:spcBef>
            </a:pPr>
            <a:endParaRPr lang="en-US" sz="2200" dirty="0"/>
          </a:p>
          <a:p>
            <a:pPr>
              <a:lnSpc>
                <a:spcPct val="100000"/>
              </a:lnSpc>
              <a:spcBef>
                <a:spcPts val="0"/>
              </a:spcBef>
            </a:pPr>
            <a:endParaRPr lang="en-US" sz="3200" dirty="0"/>
          </a:p>
          <a:p>
            <a:pPr marL="857250" indent="-857250">
              <a:buFont typeface="Arial" panose="020B0604020202020204" pitchFamily="34" charset="0"/>
              <a:buChar char="•"/>
            </a:pPr>
            <a:endParaRPr lang="en-US" sz="4000" dirty="0"/>
          </a:p>
        </p:txBody>
      </p:sp>
    </p:spTree>
    <p:extLst>
      <p:ext uri="{BB962C8B-B14F-4D97-AF65-F5344CB8AC3E}">
        <p14:creationId xmlns:p14="http://schemas.microsoft.com/office/powerpoint/2010/main" val="2664537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6B685-9431-B1A5-D314-14CE9F4EEE52}"/>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DA01AEDC-DE0F-B878-4C2D-0F2E840CA95B}"/>
              </a:ext>
            </a:extLst>
          </p:cNvPr>
          <p:cNvSpPr>
            <a:spLocks noGrp="1"/>
          </p:cNvSpPr>
          <p:nvPr>
            <p:ph idx="1"/>
          </p:nvPr>
        </p:nvSpPr>
        <p:spPr>
          <a:xfrm>
            <a:off x="798991" y="230819"/>
            <a:ext cx="8123068" cy="6391924"/>
          </a:xfrm>
        </p:spPr>
        <p:txBody>
          <a:bodyPr>
            <a:noAutofit/>
          </a:bodyPr>
          <a:lstStyle/>
          <a:p>
            <a:pPr marL="0" indent="0">
              <a:lnSpc>
                <a:spcPct val="100000"/>
              </a:lnSpc>
              <a:spcBef>
                <a:spcPts val="0"/>
              </a:spcBef>
              <a:buNone/>
            </a:pPr>
            <a:r>
              <a:rPr lang="en-US" sz="2400" b="1" dirty="0"/>
              <a:t>NIH Foreign Components: Application Stage</a:t>
            </a:r>
          </a:p>
          <a:p>
            <a:pPr>
              <a:lnSpc>
                <a:spcPct val="100000"/>
              </a:lnSpc>
              <a:spcBef>
                <a:spcPts val="0"/>
              </a:spcBef>
            </a:pPr>
            <a:endParaRPr lang="en-US" sz="2400" b="1" dirty="0"/>
          </a:p>
          <a:p>
            <a:pPr marL="0" indent="0">
              <a:lnSpc>
                <a:spcPct val="100000"/>
              </a:lnSpc>
              <a:spcBef>
                <a:spcPts val="0"/>
              </a:spcBef>
              <a:buNone/>
            </a:pPr>
            <a:r>
              <a:rPr lang="en-US" sz="2400" b="1" dirty="0"/>
              <a:t>Collaborative International Research Project (PF5) - </a:t>
            </a:r>
            <a:r>
              <a:rPr lang="en-US" sz="2400" dirty="0"/>
              <a:t>NIH will make domestic prime awards with independent foreign awards that are linked to the prime</a:t>
            </a:r>
            <a:r>
              <a:rPr lang="en-US" sz="2400" b="1" dirty="0"/>
              <a:t> </a:t>
            </a:r>
            <a:r>
              <a:rPr lang="en-US" sz="2400" b="1" dirty="0">
                <a:hlinkClick r:id="rId2"/>
              </a:rPr>
              <a:t>https://grants.nih.gov/funding/activity-codes/PF5</a:t>
            </a:r>
            <a:r>
              <a:rPr lang="en-US" sz="2400" b="1" dirty="0"/>
              <a:t> </a:t>
            </a:r>
          </a:p>
          <a:p>
            <a:pPr>
              <a:lnSpc>
                <a:spcPct val="100000"/>
              </a:lnSpc>
              <a:spcBef>
                <a:spcPts val="0"/>
              </a:spcBef>
            </a:pPr>
            <a:endParaRPr lang="en-US" sz="2400" b="1" dirty="0"/>
          </a:p>
          <a:p>
            <a:pPr marL="0" indent="0">
              <a:lnSpc>
                <a:spcPct val="100000"/>
              </a:lnSpc>
              <a:spcBef>
                <a:spcPts val="0"/>
              </a:spcBef>
              <a:buNone/>
            </a:pPr>
            <a:r>
              <a:rPr lang="en-US" sz="2400" b="1" dirty="0"/>
              <a:t>VS:</a:t>
            </a:r>
          </a:p>
          <a:p>
            <a:pPr>
              <a:lnSpc>
                <a:spcPct val="100000"/>
              </a:lnSpc>
              <a:spcBef>
                <a:spcPts val="0"/>
              </a:spcBef>
            </a:pPr>
            <a:endParaRPr lang="en-US" sz="2400" b="1" dirty="0"/>
          </a:p>
          <a:p>
            <a:pPr marL="0" indent="0">
              <a:lnSpc>
                <a:spcPct val="100000"/>
              </a:lnSpc>
              <a:spcBef>
                <a:spcPts val="0"/>
              </a:spcBef>
              <a:buNone/>
            </a:pPr>
            <a:r>
              <a:rPr lang="en-US" sz="2400" b="1" dirty="0"/>
              <a:t>Consultants and Nonmonetary Foreign Collaborations</a:t>
            </a:r>
          </a:p>
          <a:p>
            <a:pPr>
              <a:lnSpc>
                <a:spcPct val="100000"/>
              </a:lnSpc>
              <a:spcBef>
                <a:spcPts val="0"/>
              </a:spcBef>
            </a:pPr>
            <a:endParaRPr lang="en-US" sz="2400" b="1" dirty="0"/>
          </a:p>
          <a:p>
            <a:pPr>
              <a:lnSpc>
                <a:spcPct val="100000"/>
              </a:lnSpc>
              <a:spcBef>
                <a:spcPts val="0"/>
              </a:spcBef>
            </a:pPr>
            <a:endParaRPr lang="en-US" sz="2400" b="1" dirty="0"/>
          </a:p>
          <a:p>
            <a:pPr>
              <a:lnSpc>
                <a:spcPct val="100000"/>
              </a:lnSpc>
              <a:spcBef>
                <a:spcPts val="0"/>
              </a:spcBef>
            </a:pPr>
            <a:endParaRPr lang="en-US" sz="2400" b="1" dirty="0"/>
          </a:p>
          <a:p>
            <a:pPr>
              <a:lnSpc>
                <a:spcPct val="100000"/>
              </a:lnSpc>
              <a:spcBef>
                <a:spcPts val="0"/>
              </a:spcBef>
            </a:pPr>
            <a:endParaRPr lang="en-US" sz="2400" dirty="0"/>
          </a:p>
          <a:p>
            <a:pPr>
              <a:lnSpc>
                <a:spcPct val="100000"/>
              </a:lnSpc>
              <a:spcBef>
                <a:spcPts val="0"/>
              </a:spcBef>
            </a:pPr>
            <a:endParaRPr lang="en-US" sz="2400" dirty="0"/>
          </a:p>
          <a:p>
            <a:pPr>
              <a:lnSpc>
                <a:spcPct val="100000"/>
              </a:lnSpc>
              <a:spcBef>
                <a:spcPts val="0"/>
              </a:spcBef>
            </a:pPr>
            <a:endParaRPr lang="en-US" sz="2400" dirty="0"/>
          </a:p>
          <a:p>
            <a:pPr>
              <a:lnSpc>
                <a:spcPct val="100000"/>
              </a:lnSpc>
              <a:spcBef>
                <a:spcPts val="0"/>
              </a:spcBef>
            </a:pPr>
            <a:endParaRPr lang="en-US" sz="2400" dirty="0"/>
          </a:p>
          <a:p>
            <a:pPr>
              <a:lnSpc>
                <a:spcPct val="100000"/>
              </a:lnSpc>
              <a:spcBef>
                <a:spcPts val="0"/>
              </a:spcBef>
            </a:pPr>
            <a:endParaRPr lang="en-US" sz="2400" dirty="0"/>
          </a:p>
          <a:p>
            <a:pPr>
              <a:lnSpc>
                <a:spcPct val="100000"/>
              </a:lnSpc>
              <a:spcBef>
                <a:spcPts val="0"/>
              </a:spcBef>
            </a:pPr>
            <a:endParaRPr lang="en-US" sz="2400" dirty="0"/>
          </a:p>
          <a:p>
            <a:pPr marL="857250" indent="-857250">
              <a:buFont typeface="Arial" panose="020B0604020202020204" pitchFamily="34" charset="0"/>
              <a:buChar char="•"/>
            </a:pPr>
            <a:endParaRPr lang="en-US" sz="2400" dirty="0"/>
          </a:p>
        </p:txBody>
      </p:sp>
      <p:pic>
        <p:nvPicPr>
          <p:cNvPr id="3" name="Picture 2">
            <a:extLst>
              <a:ext uri="{FF2B5EF4-FFF2-40B4-BE49-F238E27FC236}">
                <a16:creationId xmlns:a16="http://schemas.microsoft.com/office/drawing/2014/main" id="{798B9F3B-7F1B-76F0-EAFE-18FA796C828F}"/>
              </a:ext>
            </a:extLst>
          </p:cNvPr>
          <p:cNvPicPr>
            <a:picLocks noChangeAspect="1"/>
          </p:cNvPicPr>
          <p:nvPr/>
        </p:nvPicPr>
        <p:blipFill>
          <a:blip r:embed="rId3"/>
          <a:stretch>
            <a:fillRect/>
          </a:stretch>
        </p:blipFill>
        <p:spPr>
          <a:xfrm>
            <a:off x="798991" y="4806825"/>
            <a:ext cx="8026226" cy="650226"/>
          </a:xfrm>
          <a:prstGeom prst="rect">
            <a:avLst/>
          </a:prstGeom>
        </p:spPr>
      </p:pic>
    </p:spTree>
    <p:extLst>
      <p:ext uri="{BB962C8B-B14F-4D97-AF65-F5344CB8AC3E}">
        <p14:creationId xmlns:p14="http://schemas.microsoft.com/office/powerpoint/2010/main" val="2661291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ECBBB-093F-FD8C-CB1D-D9EEAB20BF96}"/>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04F5915B-EF6F-E5E9-666F-8C1CABEECDFE}"/>
              </a:ext>
            </a:extLst>
          </p:cNvPr>
          <p:cNvSpPr>
            <a:spLocks noGrp="1"/>
          </p:cNvSpPr>
          <p:nvPr>
            <p:ph idx="1"/>
          </p:nvPr>
        </p:nvSpPr>
        <p:spPr>
          <a:xfrm>
            <a:off x="294968" y="230819"/>
            <a:ext cx="8627091" cy="6391924"/>
          </a:xfrm>
        </p:spPr>
        <p:txBody>
          <a:bodyPr>
            <a:noAutofit/>
          </a:bodyPr>
          <a:lstStyle/>
          <a:p>
            <a:pPr marL="0" indent="0">
              <a:lnSpc>
                <a:spcPct val="100000"/>
              </a:lnSpc>
              <a:spcBef>
                <a:spcPts val="0"/>
              </a:spcBef>
              <a:buNone/>
            </a:pPr>
            <a:r>
              <a:rPr lang="en-US" sz="2000" b="1" dirty="0"/>
              <a:t>NIH Collaborative International Research Project (PF5)</a:t>
            </a:r>
          </a:p>
          <a:p>
            <a:pPr marL="0" indent="0">
              <a:lnSpc>
                <a:spcPct val="100000"/>
              </a:lnSpc>
              <a:spcBef>
                <a:spcPts val="0"/>
              </a:spcBef>
              <a:buNone/>
            </a:pPr>
            <a:r>
              <a:rPr lang="en-US" sz="2000" dirty="0">
                <a:hlinkClick r:id="rId2"/>
              </a:rPr>
              <a:t>PA-26-002: NIH Collaborative International Research Project (Parent PF5 Clinical Trial Optional)</a:t>
            </a:r>
            <a:endParaRPr lang="en-US" sz="2000" dirty="0"/>
          </a:p>
          <a:p>
            <a:pPr marL="0" indent="0">
              <a:lnSpc>
                <a:spcPct val="100000"/>
              </a:lnSpc>
              <a:spcBef>
                <a:spcPts val="0"/>
              </a:spcBef>
              <a:buNone/>
            </a:pPr>
            <a:endParaRPr lang="en-US" sz="2000" dirty="0"/>
          </a:p>
          <a:p>
            <a:pPr>
              <a:lnSpc>
                <a:spcPct val="100000"/>
              </a:lnSpc>
              <a:spcBef>
                <a:spcPts val="0"/>
              </a:spcBef>
            </a:pPr>
            <a:endParaRPr lang="en-US" sz="2000" b="1" dirty="0"/>
          </a:p>
          <a:p>
            <a:pPr>
              <a:lnSpc>
                <a:spcPct val="100000"/>
              </a:lnSpc>
              <a:spcBef>
                <a:spcPts val="0"/>
              </a:spcBef>
            </a:pPr>
            <a:endParaRPr lang="en-US" sz="2000" b="1" dirty="0"/>
          </a:p>
          <a:p>
            <a:pPr>
              <a:lnSpc>
                <a:spcPct val="100000"/>
              </a:lnSpc>
              <a:spcBef>
                <a:spcPts val="0"/>
              </a:spcBef>
            </a:pPr>
            <a:endParaRPr lang="en-US" sz="2000" b="1" dirty="0"/>
          </a:p>
          <a:p>
            <a:pPr>
              <a:lnSpc>
                <a:spcPct val="100000"/>
              </a:lnSpc>
              <a:spcBef>
                <a:spcPts val="0"/>
              </a:spcBef>
            </a:pPr>
            <a:endParaRPr lang="en-US" sz="2000" b="1" dirty="0"/>
          </a:p>
          <a:p>
            <a:pPr>
              <a:lnSpc>
                <a:spcPct val="100000"/>
              </a:lnSpc>
              <a:spcBef>
                <a:spcPts val="0"/>
              </a:spcBef>
            </a:pPr>
            <a:endParaRPr lang="en-US" sz="2000" b="1" dirty="0"/>
          </a:p>
          <a:p>
            <a:pPr marL="0" indent="0">
              <a:lnSpc>
                <a:spcPct val="100000"/>
              </a:lnSpc>
              <a:spcBef>
                <a:spcPts val="0"/>
              </a:spcBef>
              <a:buNone/>
            </a:pPr>
            <a:r>
              <a:rPr lang="en-US" sz="2000" dirty="0"/>
              <a:t>Multi-component application structure</a:t>
            </a:r>
          </a:p>
          <a:p>
            <a:pPr marL="342900" indent="-342900">
              <a:lnSpc>
                <a:spcPct val="100000"/>
              </a:lnSpc>
              <a:spcBef>
                <a:spcPts val="0"/>
              </a:spcBef>
              <a:buFont typeface="Arial" panose="020B0604020202020204" pitchFamily="34" charset="0"/>
              <a:buChar char="•"/>
            </a:pPr>
            <a:r>
              <a:rPr lang="en-US" sz="2000" b="1" dirty="0"/>
              <a:t>Overall Component </a:t>
            </a:r>
            <a:r>
              <a:rPr lang="en-US" sz="2000" dirty="0"/>
              <a:t>– Broad overview of proposal including why international collaboration is needed to address the goals, and how it will be coordinated with international sites</a:t>
            </a:r>
          </a:p>
          <a:p>
            <a:pPr marL="342900" indent="-342900">
              <a:lnSpc>
                <a:spcPct val="100000"/>
              </a:lnSpc>
              <a:spcBef>
                <a:spcPts val="0"/>
              </a:spcBef>
              <a:buFont typeface="Arial" panose="020B0604020202020204" pitchFamily="34" charset="0"/>
              <a:buChar char="•"/>
            </a:pPr>
            <a:r>
              <a:rPr lang="en-US" sz="2000" b="1" dirty="0"/>
              <a:t>Research Project Component </a:t>
            </a:r>
            <a:r>
              <a:rPr lang="en-US" sz="2000" dirty="0"/>
              <a:t>– Domestic applicant – Details the significance, innovation, and approach to allow an assessment on the technical and scientific merit</a:t>
            </a:r>
          </a:p>
          <a:p>
            <a:pPr marL="342900" indent="-342900">
              <a:lnSpc>
                <a:spcPct val="100000"/>
              </a:lnSpc>
              <a:spcBef>
                <a:spcPts val="0"/>
              </a:spcBef>
              <a:buFont typeface="Arial" panose="020B0604020202020204" pitchFamily="34" charset="0"/>
              <a:buChar char="•"/>
            </a:pPr>
            <a:r>
              <a:rPr lang="en-US" sz="2000" b="1" dirty="0"/>
              <a:t>International Project Component </a:t>
            </a:r>
            <a:r>
              <a:rPr lang="en-US" sz="2000" dirty="0"/>
              <a:t>– Describes the scope of work, unique attributes, and contributions of the foreign organization(s).</a:t>
            </a:r>
          </a:p>
          <a:p>
            <a:pPr marL="342900" indent="-342900">
              <a:lnSpc>
                <a:spcPct val="100000"/>
              </a:lnSpc>
              <a:spcBef>
                <a:spcPts val="0"/>
              </a:spcBef>
              <a:buFont typeface="Arial" panose="020B0604020202020204" pitchFamily="34" charset="0"/>
              <a:buChar char="•"/>
            </a:pPr>
            <a:r>
              <a:rPr lang="en-US" sz="2000" b="1" dirty="0"/>
              <a:t>Optional</a:t>
            </a:r>
            <a:r>
              <a:rPr lang="en-US" sz="2000" dirty="0"/>
              <a:t> -</a:t>
            </a:r>
            <a:r>
              <a:rPr lang="en-US" sz="2000" b="1" dirty="0"/>
              <a:t> </a:t>
            </a:r>
            <a:r>
              <a:rPr lang="en-US" sz="2000" dirty="0"/>
              <a:t>Cores and/or Institutional Career Development and Training components (P01s, P50s, K12s)</a:t>
            </a:r>
          </a:p>
          <a:p>
            <a:pPr>
              <a:lnSpc>
                <a:spcPct val="100000"/>
              </a:lnSpc>
              <a:spcBef>
                <a:spcPts val="0"/>
              </a:spcBef>
            </a:pPr>
            <a:endParaRPr lang="en-US" sz="2000" dirty="0"/>
          </a:p>
          <a:p>
            <a:pPr>
              <a:lnSpc>
                <a:spcPct val="100000"/>
              </a:lnSpc>
              <a:spcBef>
                <a:spcPts val="0"/>
              </a:spcBef>
            </a:pPr>
            <a:endParaRPr lang="en-US" sz="2000" dirty="0"/>
          </a:p>
          <a:p>
            <a:pPr>
              <a:lnSpc>
                <a:spcPct val="100000"/>
              </a:lnSpc>
              <a:spcBef>
                <a:spcPts val="0"/>
              </a:spcBef>
            </a:pPr>
            <a:endParaRPr lang="en-US" sz="2000" dirty="0"/>
          </a:p>
          <a:p>
            <a:pPr marL="857250" indent="-857250">
              <a:buFont typeface="Arial" panose="020B0604020202020204" pitchFamily="34" charset="0"/>
              <a:buChar char="•"/>
            </a:pPr>
            <a:endParaRPr lang="en-US" sz="2000" dirty="0"/>
          </a:p>
        </p:txBody>
      </p:sp>
      <p:pic>
        <p:nvPicPr>
          <p:cNvPr id="4" name="Picture 3">
            <a:extLst>
              <a:ext uri="{FF2B5EF4-FFF2-40B4-BE49-F238E27FC236}">
                <a16:creationId xmlns:a16="http://schemas.microsoft.com/office/drawing/2014/main" id="{54D0858D-DD51-F39E-A7B4-8E5FCCE58962}"/>
              </a:ext>
            </a:extLst>
          </p:cNvPr>
          <p:cNvPicPr>
            <a:picLocks noChangeAspect="1"/>
          </p:cNvPicPr>
          <p:nvPr/>
        </p:nvPicPr>
        <p:blipFill>
          <a:blip r:embed="rId3"/>
          <a:stretch>
            <a:fillRect/>
          </a:stretch>
        </p:blipFill>
        <p:spPr>
          <a:xfrm>
            <a:off x="420340" y="1392366"/>
            <a:ext cx="8303320" cy="1259134"/>
          </a:xfrm>
          <a:prstGeom prst="rect">
            <a:avLst/>
          </a:prstGeom>
        </p:spPr>
      </p:pic>
    </p:spTree>
    <p:extLst>
      <p:ext uri="{BB962C8B-B14F-4D97-AF65-F5344CB8AC3E}">
        <p14:creationId xmlns:p14="http://schemas.microsoft.com/office/powerpoint/2010/main" val="2088250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71E55-ABBB-F8DF-42CE-86D9E1C01CE8}"/>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E483B176-5711-19EC-20B6-F560F84A6843}"/>
              </a:ext>
            </a:extLst>
          </p:cNvPr>
          <p:cNvSpPr>
            <a:spLocks noGrp="1"/>
          </p:cNvSpPr>
          <p:nvPr>
            <p:ph idx="1"/>
          </p:nvPr>
        </p:nvSpPr>
        <p:spPr>
          <a:xfrm>
            <a:off x="285135" y="230819"/>
            <a:ext cx="8636924" cy="6391924"/>
          </a:xfrm>
        </p:spPr>
        <p:txBody>
          <a:bodyPr>
            <a:noAutofit/>
          </a:bodyPr>
          <a:lstStyle/>
          <a:p>
            <a:pPr marL="0" indent="0">
              <a:lnSpc>
                <a:spcPct val="100000"/>
              </a:lnSpc>
              <a:spcBef>
                <a:spcPts val="0"/>
              </a:spcBef>
              <a:buNone/>
            </a:pPr>
            <a:r>
              <a:rPr lang="en-US" sz="2200" b="1" dirty="0"/>
              <a:t>NIH Collaborative International Research Project (PF5)</a:t>
            </a:r>
          </a:p>
          <a:p>
            <a:pPr marL="0" indent="0">
              <a:lnSpc>
                <a:spcPct val="100000"/>
              </a:lnSpc>
              <a:spcBef>
                <a:spcPts val="0"/>
              </a:spcBef>
              <a:buNone/>
            </a:pPr>
            <a:r>
              <a:rPr lang="en-US" sz="2200" dirty="0">
                <a:hlinkClick r:id="rId2"/>
              </a:rPr>
              <a:t>PA-26-002: NIH Collaborative International Research Project (Parent PF5 Clinical Trial Optional)</a:t>
            </a:r>
            <a:endParaRPr lang="en-US" sz="2200" dirty="0"/>
          </a:p>
          <a:p>
            <a:pPr>
              <a:lnSpc>
                <a:spcPct val="100000"/>
              </a:lnSpc>
              <a:spcBef>
                <a:spcPts val="0"/>
              </a:spcBef>
            </a:pPr>
            <a:endParaRPr lang="en-US" sz="2200" b="1" dirty="0"/>
          </a:p>
          <a:p>
            <a:pPr marL="0" indent="0">
              <a:lnSpc>
                <a:spcPct val="100000"/>
              </a:lnSpc>
              <a:spcBef>
                <a:spcPts val="0"/>
              </a:spcBef>
              <a:buNone/>
            </a:pPr>
            <a:r>
              <a:rPr lang="en-US" sz="2200" b="1" dirty="0"/>
              <a:t>Letters of Support </a:t>
            </a:r>
            <a:r>
              <a:rPr lang="en-US" sz="2200" dirty="0"/>
              <a:t>– For each international organization, a Letter of Support from the organization’s authorized official is required</a:t>
            </a:r>
          </a:p>
          <a:p>
            <a:pPr marL="457200" indent="-457200">
              <a:lnSpc>
                <a:spcPct val="100000"/>
              </a:lnSpc>
              <a:spcBef>
                <a:spcPts val="0"/>
              </a:spcBef>
              <a:buFont typeface="Arial" panose="020B0604020202020204" pitchFamily="34" charset="0"/>
              <a:buChar char="•"/>
            </a:pPr>
            <a:r>
              <a:rPr lang="en-US" sz="2200" dirty="0"/>
              <a:t>Indicate their understanding that if funded, the foreign organization will be a recipient for the disaggregated award and will have all necessary registrations completed prior to award (UEI, Sam.gov)</a:t>
            </a:r>
          </a:p>
          <a:p>
            <a:pPr marL="457200" indent="-457200">
              <a:lnSpc>
                <a:spcPct val="100000"/>
              </a:lnSpc>
              <a:spcBef>
                <a:spcPts val="0"/>
              </a:spcBef>
              <a:buFont typeface="Arial" panose="020B0604020202020204" pitchFamily="34" charset="0"/>
              <a:buChar char="•"/>
            </a:pPr>
            <a:r>
              <a:rPr lang="en-US" sz="2200" dirty="0"/>
              <a:t>Subproposal documents (LOI, SOW, Budget, Budget Justification) are not required to be collected</a:t>
            </a:r>
          </a:p>
          <a:p>
            <a:pPr>
              <a:lnSpc>
                <a:spcPct val="100000"/>
              </a:lnSpc>
              <a:spcBef>
                <a:spcPts val="0"/>
              </a:spcBef>
            </a:pPr>
            <a:endParaRPr lang="en-US" sz="2200" dirty="0"/>
          </a:p>
          <a:p>
            <a:pPr marL="0" indent="0">
              <a:lnSpc>
                <a:spcPct val="100000"/>
              </a:lnSpc>
              <a:spcBef>
                <a:spcPts val="0"/>
              </a:spcBef>
              <a:buNone/>
            </a:pPr>
            <a:r>
              <a:rPr lang="en-US" sz="2200" b="1" dirty="0"/>
              <a:t>Budget Considerations</a:t>
            </a:r>
          </a:p>
          <a:p>
            <a:pPr marL="342900" indent="-342900">
              <a:lnSpc>
                <a:spcPct val="100000"/>
              </a:lnSpc>
              <a:spcBef>
                <a:spcPts val="0"/>
              </a:spcBef>
              <a:buFont typeface="Arial" panose="020B0604020202020204" pitchFamily="34" charset="0"/>
              <a:buChar char="•"/>
            </a:pPr>
            <a:r>
              <a:rPr lang="en-US" sz="2200" dirty="0"/>
              <a:t>International Organization Indirect Cost Rate = 8%</a:t>
            </a:r>
          </a:p>
          <a:p>
            <a:pPr marL="342900" indent="-342900">
              <a:lnSpc>
                <a:spcPct val="100000"/>
              </a:lnSpc>
              <a:spcBef>
                <a:spcPts val="0"/>
              </a:spcBef>
              <a:buFont typeface="Arial" panose="020B0604020202020204" pitchFamily="34" charset="0"/>
              <a:buChar char="•"/>
            </a:pPr>
            <a:r>
              <a:rPr lang="en-US" sz="2200" dirty="0"/>
              <a:t>UNMC will not collect indirect costs off the international project</a:t>
            </a:r>
          </a:p>
          <a:p>
            <a:pPr marL="342900" indent="-342900">
              <a:lnSpc>
                <a:spcPct val="100000"/>
              </a:lnSpc>
              <a:spcBef>
                <a:spcPts val="0"/>
              </a:spcBef>
              <a:buFont typeface="Arial" panose="020B0604020202020204" pitchFamily="34" charset="0"/>
              <a:buChar char="•"/>
            </a:pPr>
            <a:r>
              <a:rPr lang="en-US" sz="2200" dirty="0"/>
              <a:t>RSS Budget – Use “Exempt” category to show the international project cost. Budget will be revised upon award.</a:t>
            </a:r>
          </a:p>
        </p:txBody>
      </p:sp>
    </p:spTree>
    <p:extLst>
      <p:ext uri="{BB962C8B-B14F-4D97-AF65-F5344CB8AC3E}">
        <p14:creationId xmlns:p14="http://schemas.microsoft.com/office/powerpoint/2010/main" val="2433300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B831E-5357-A7D5-6BAC-7B8E42521DE8}"/>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9D1E114B-0119-4C4F-AB53-3380CF53F292}"/>
              </a:ext>
            </a:extLst>
          </p:cNvPr>
          <p:cNvSpPr>
            <a:spLocks noGrp="1"/>
          </p:cNvSpPr>
          <p:nvPr>
            <p:ph idx="1"/>
          </p:nvPr>
        </p:nvSpPr>
        <p:spPr>
          <a:xfrm>
            <a:off x="304800" y="230819"/>
            <a:ext cx="8617259" cy="6391924"/>
          </a:xfrm>
        </p:spPr>
        <p:txBody>
          <a:bodyPr>
            <a:noAutofit/>
          </a:bodyPr>
          <a:lstStyle/>
          <a:p>
            <a:pPr marL="0" indent="0">
              <a:lnSpc>
                <a:spcPct val="100000"/>
              </a:lnSpc>
              <a:spcBef>
                <a:spcPts val="0"/>
              </a:spcBef>
              <a:buNone/>
            </a:pPr>
            <a:r>
              <a:rPr lang="en-US" sz="2000" b="1" dirty="0"/>
              <a:t>NIH Grants Policy Statement: Collaborative International Research Award Structure </a:t>
            </a:r>
            <a:r>
              <a:rPr lang="en-US" sz="2000" dirty="0">
                <a:hlinkClick r:id="rId2"/>
              </a:rPr>
              <a:t>16.8 Collaborative International Research Awards</a:t>
            </a:r>
            <a:endParaRPr lang="en-US" sz="2000" dirty="0"/>
          </a:p>
          <a:p>
            <a:pPr>
              <a:lnSpc>
                <a:spcPct val="100000"/>
              </a:lnSpc>
              <a:spcBef>
                <a:spcPts val="0"/>
              </a:spcBef>
            </a:pPr>
            <a:endParaRPr lang="en-US" sz="2000" b="1" dirty="0"/>
          </a:p>
          <a:p>
            <a:pPr marL="0" indent="0">
              <a:lnSpc>
                <a:spcPct val="100000"/>
              </a:lnSpc>
              <a:spcBef>
                <a:spcPts val="0"/>
              </a:spcBef>
              <a:buNone/>
            </a:pPr>
            <a:r>
              <a:rPr lang="en-US" sz="2000" b="1" dirty="0"/>
              <a:t>Application Review and Award</a:t>
            </a:r>
          </a:p>
          <a:p>
            <a:pPr marL="342900" indent="-342900">
              <a:lnSpc>
                <a:spcPct val="100000"/>
              </a:lnSpc>
              <a:spcBef>
                <a:spcPts val="0"/>
              </a:spcBef>
              <a:buFont typeface="Arial" panose="020B0604020202020204" pitchFamily="34" charset="0"/>
              <a:buChar char="•"/>
            </a:pPr>
            <a:r>
              <a:rPr lang="en-US" sz="2000" dirty="0"/>
              <a:t>Undergo peer review as a single integrated application</a:t>
            </a:r>
          </a:p>
          <a:p>
            <a:pPr marL="342900" indent="-342900">
              <a:lnSpc>
                <a:spcPct val="100000"/>
              </a:lnSpc>
              <a:spcBef>
                <a:spcPts val="0"/>
              </a:spcBef>
              <a:buFont typeface="Arial" panose="020B0604020202020204" pitchFamily="34" charset="0"/>
              <a:buChar char="•"/>
            </a:pPr>
            <a:r>
              <a:rPr lang="en-US" sz="2000" dirty="0"/>
              <a:t>Domestic applicant and international organization will receive separate NIH awards and PMS subaccounts for financial tracking</a:t>
            </a:r>
          </a:p>
          <a:p>
            <a:pPr marL="342900" indent="-342900">
              <a:lnSpc>
                <a:spcPct val="100000"/>
              </a:lnSpc>
              <a:spcBef>
                <a:spcPts val="0"/>
              </a:spcBef>
              <a:buFont typeface="Arial" panose="020B0604020202020204" pitchFamily="34" charset="0"/>
              <a:buChar char="•"/>
            </a:pPr>
            <a:r>
              <a:rPr lang="en-US" sz="2000" dirty="0"/>
              <a:t>JIT process for both the PF5/UF5 domestic organization and RF2/UL2 foreign organization</a:t>
            </a:r>
          </a:p>
          <a:p>
            <a:pPr>
              <a:lnSpc>
                <a:spcPct val="100000"/>
              </a:lnSpc>
              <a:spcBef>
                <a:spcPts val="0"/>
              </a:spcBef>
            </a:pPr>
            <a:endParaRPr lang="en-US" sz="2000" dirty="0"/>
          </a:p>
          <a:p>
            <a:pPr marL="0" indent="0">
              <a:lnSpc>
                <a:spcPct val="100000"/>
              </a:lnSpc>
              <a:spcBef>
                <a:spcPts val="0"/>
              </a:spcBef>
              <a:buNone/>
            </a:pPr>
            <a:r>
              <a:rPr lang="en-US" sz="2000" b="1" dirty="0"/>
              <a:t>Administrative Requirements</a:t>
            </a:r>
          </a:p>
          <a:p>
            <a:pPr marL="342900" indent="-342900">
              <a:lnSpc>
                <a:spcPct val="100000"/>
              </a:lnSpc>
              <a:spcBef>
                <a:spcPts val="0"/>
              </a:spcBef>
              <a:buFont typeface="Arial" panose="020B0604020202020204" pitchFamily="34" charset="0"/>
              <a:buChar char="•"/>
            </a:pPr>
            <a:r>
              <a:rPr lang="en-US" sz="2000" dirty="0"/>
              <a:t>RPPRs – Both domestic org. and foreign org. must submit separate RPPRs, but information does not need to be duplicated (more to come!)</a:t>
            </a:r>
          </a:p>
          <a:p>
            <a:pPr marL="342900" indent="-342900">
              <a:lnSpc>
                <a:spcPct val="100000"/>
              </a:lnSpc>
              <a:spcBef>
                <a:spcPts val="0"/>
              </a:spcBef>
              <a:buFont typeface="Arial" panose="020B0604020202020204" pitchFamily="34" charset="0"/>
              <a:buChar char="•"/>
            </a:pPr>
            <a:r>
              <a:rPr lang="en-US" sz="2000" dirty="0"/>
              <a:t>FFR – International org. will be required to submit separate FFR</a:t>
            </a:r>
          </a:p>
          <a:p>
            <a:pPr marL="342900" indent="-342900">
              <a:lnSpc>
                <a:spcPct val="100000"/>
              </a:lnSpc>
              <a:spcBef>
                <a:spcPts val="0"/>
              </a:spcBef>
              <a:buFont typeface="Arial" panose="020B0604020202020204" pitchFamily="34" charset="0"/>
              <a:buChar char="•"/>
            </a:pPr>
            <a:r>
              <a:rPr lang="en-US" sz="2000" dirty="0"/>
              <a:t>Rebudgeting of funds between the domestic and international orgs. is not permitted</a:t>
            </a:r>
          </a:p>
          <a:p>
            <a:pPr marL="342900" indent="-342900">
              <a:lnSpc>
                <a:spcPct val="100000"/>
              </a:lnSpc>
              <a:spcBef>
                <a:spcPts val="0"/>
              </a:spcBef>
              <a:buFont typeface="Arial" panose="020B0604020202020204" pitchFamily="34" charset="0"/>
              <a:buChar char="•"/>
            </a:pPr>
            <a:r>
              <a:rPr lang="en-US" sz="2000" dirty="0"/>
              <a:t>Carryforward – Collaborative International Research Awards do not have automatic carryover (unless specified in NOFO)</a:t>
            </a:r>
          </a:p>
          <a:p>
            <a:pPr marL="342900" indent="-342900">
              <a:lnSpc>
                <a:spcPct val="100000"/>
              </a:lnSpc>
              <a:spcBef>
                <a:spcPts val="0"/>
              </a:spcBef>
              <a:buFont typeface="Arial" panose="020B0604020202020204" pitchFamily="34" charset="0"/>
              <a:buChar char="•"/>
            </a:pPr>
            <a:r>
              <a:rPr lang="en-US" sz="2000" dirty="0"/>
              <a:t>Closeout – Both domestic and foreign orgs. submit closeout docs.</a:t>
            </a:r>
          </a:p>
        </p:txBody>
      </p:sp>
    </p:spTree>
    <p:extLst>
      <p:ext uri="{BB962C8B-B14F-4D97-AF65-F5344CB8AC3E}">
        <p14:creationId xmlns:p14="http://schemas.microsoft.com/office/powerpoint/2010/main" val="3592915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D76FB-24E5-0C38-FDA2-D0D84874B3FF}"/>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11BDAF44-3299-AD1D-559F-4BFC21091C28}"/>
              </a:ext>
            </a:extLst>
          </p:cNvPr>
          <p:cNvSpPr>
            <a:spLocks noGrp="1"/>
          </p:cNvSpPr>
          <p:nvPr>
            <p:ph idx="1"/>
          </p:nvPr>
        </p:nvSpPr>
        <p:spPr>
          <a:xfrm>
            <a:off x="186813" y="230819"/>
            <a:ext cx="8735246" cy="6391924"/>
          </a:xfrm>
        </p:spPr>
        <p:txBody>
          <a:bodyPr>
            <a:noAutofit/>
          </a:bodyPr>
          <a:lstStyle/>
          <a:p>
            <a:pPr marL="0" indent="0">
              <a:lnSpc>
                <a:spcPct val="100000"/>
              </a:lnSpc>
              <a:spcBef>
                <a:spcPts val="0"/>
              </a:spcBef>
              <a:buNone/>
            </a:pPr>
            <a:r>
              <a:rPr lang="en-US" b="1" dirty="0"/>
              <a:t>NIH Grants Policy Statement: Collaborative International Research Award Structure </a:t>
            </a:r>
            <a:r>
              <a:rPr lang="en-US" dirty="0">
                <a:hlinkClick r:id="rId2"/>
              </a:rPr>
              <a:t>16.8 Collaborative International Research Awards</a:t>
            </a:r>
            <a:endParaRPr lang="en-US" dirty="0"/>
          </a:p>
          <a:p>
            <a:pPr>
              <a:lnSpc>
                <a:spcPct val="100000"/>
              </a:lnSpc>
              <a:spcBef>
                <a:spcPts val="0"/>
              </a:spcBef>
            </a:pPr>
            <a:endParaRPr lang="en-US" dirty="0"/>
          </a:p>
          <a:p>
            <a:pPr marL="0" indent="0">
              <a:lnSpc>
                <a:spcPct val="100000"/>
              </a:lnSpc>
              <a:spcBef>
                <a:spcPts val="0"/>
              </a:spcBef>
              <a:buNone/>
            </a:pPr>
            <a:r>
              <a:rPr lang="en-US" b="1" dirty="0"/>
              <a:t>Administrative Requirements (Continued)</a:t>
            </a:r>
          </a:p>
          <a:p>
            <a:pPr marL="0" indent="0">
              <a:lnSpc>
                <a:spcPct val="100000"/>
              </a:lnSpc>
              <a:spcBef>
                <a:spcPts val="0"/>
              </a:spcBef>
              <a:buNone/>
            </a:pPr>
            <a:r>
              <a:rPr lang="en-US" sz="2200" dirty="0"/>
              <a:t>Written Agreement – Prior to award, the domestic and foreign institutions must establish a written agreement detailing the following at minimum:</a:t>
            </a:r>
          </a:p>
          <a:p>
            <a:pPr marL="342900" indent="-342900">
              <a:lnSpc>
                <a:spcPct val="100000"/>
              </a:lnSpc>
              <a:spcBef>
                <a:spcPts val="0"/>
              </a:spcBef>
              <a:buFont typeface="Arial" panose="020B0604020202020204" pitchFamily="34" charset="0"/>
              <a:buChar char="•"/>
            </a:pPr>
            <a:r>
              <a:rPr lang="en-US" sz="2200" dirty="0"/>
              <a:t>Roles and responsibilities of key personnel</a:t>
            </a:r>
          </a:p>
          <a:p>
            <a:pPr marL="342900" indent="-342900">
              <a:lnSpc>
                <a:spcPct val="100000"/>
              </a:lnSpc>
              <a:spcBef>
                <a:spcPts val="0"/>
              </a:spcBef>
              <a:buFont typeface="Arial" panose="020B0604020202020204" pitchFamily="34" charset="0"/>
              <a:buChar char="•"/>
            </a:pPr>
            <a:r>
              <a:rPr lang="en-US" sz="2200" dirty="0"/>
              <a:t>Procedures for monitoring/directing research</a:t>
            </a:r>
          </a:p>
          <a:p>
            <a:pPr marL="342900" indent="-342900">
              <a:lnSpc>
                <a:spcPct val="100000"/>
              </a:lnSpc>
              <a:spcBef>
                <a:spcPts val="0"/>
              </a:spcBef>
              <a:buFont typeface="Arial" panose="020B0604020202020204" pitchFamily="34" charset="0"/>
              <a:buChar char="•"/>
            </a:pPr>
            <a:r>
              <a:rPr lang="en-US" sz="2200" dirty="0"/>
              <a:t>Procedures for managing disputes</a:t>
            </a:r>
          </a:p>
          <a:p>
            <a:pPr marL="342900" indent="-342900">
              <a:lnSpc>
                <a:spcPct val="100000"/>
              </a:lnSpc>
              <a:spcBef>
                <a:spcPts val="0"/>
              </a:spcBef>
              <a:buFont typeface="Arial" panose="020B0604020202020204" pitchFamily="34" charset="0"/>
              <a:buChar char="•"/>
            </a:pPr>
            <a:r>
              <a:rPr lang="en-US" sz="2200" dirty="0"/>
              <a:t>Provision addressing ownership and disposition of data</a:t>
            </a:r>
          </a:p>
          <a:p>
            <a:pPr marL="342900" indent="-342900">
              <a:lnSpc>
                <a:spcPct val="100000"/>
              </a:lnSpc>
              <a:spcBef>
                <a:spcPts val="0"/>
              </a:spcBef>
              <a:buFont typeface="Arial" panose="020B0604020202020204" pitchFamily="34" charset="0"/>
              <a:buChar char="•"/>
            </a:pPr>
            <a:r>
              <a:rPr lang="en-US" sz="2200" dirty="0"/>
              <a:t>Expectations of authorship and co-authorship</a:t>
            </a:r>
          </a:p>
          <a:p>
            <a:pPr marL="342900" indent="-342900">
              <a:lnSpc>
                <a:spcPct val="100000"/>
              </a:lnSpc>
              <a:spcBef>
                <a:spcPts val="0"/>
              </a:spcBef>
              <a:buFont typeface="Arial" panose="020B0604020202020204" pitchFamily="34" charset="0"/>
              <a:buChar char="•"/>
            </a:pPr>
            <a:r>
              <a:rPr lang="en-US" sz="2200" dirty="0"/>
              <a:t>Provision requiring the foreign organization to provide access to copies of all lab notebooks, all data, and documentation that supports the research outcomes no less than annually</a:t>
            </a:r>
          </a:p>
          <a:p>
            <a:pPr>
              <a:lnSpc>
                <a:spcPct val="100000"/>
              </a:lnSpc>
              <a:spcBef>
                <a:spcPts val="0"/>
              </a:spcBef>
            </a:pPr>
            <a:endParaRPr lang="en-US" sz="3200" dirty="0"/>
          </a:p>
          <a:p>
            <a:pPr marL="857250" indent="-857250">
              <a:buFont typeface="Arial" panose="020B0604020202020204" pitchFamily="34" charset="0"/>
              <a:buChar char="•"/>
            </a:pPr>
            <a:endParaRPr lang="en-US" sz="4000" dirty="0"/>
          </a:p>
        </p:txBody>
      </p:sp>
    </p:spTree>
    <p:extLst>
      <p:ext uri="{BB962C8B-B14F-4D97-AF65-F5344CB8AC3E}">
        <p14:creationId xmlns:p14="http://schemas.microsoft.com/office/powerpoint/2010/main" val="327230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CB590-D657-C374-824E-4080CF2F5AD0}"/>
            </a:ext>
          </a:extLst>
        </p:cNvPr>
        <p:cNvGrpSpPr/>
        <p:nvPr/>
      </p:nvGrpSpPr>
      <p:grpSpPr>
        <a:xfrm>
          <a:off x="0" y="0"/>
          <a:ext cx="0" cy="0"/>
          <a:chOff x="0" y="0"/>
          <a:chExt cx="0" cy="0"/>
        </a:xfrm>
      </p:grpSpPr>
      <p:sp>
        <p:nvSpPr>
          <p:cNvPr id="12" name="Content Placeholder 11">
            <a:extLst>
              <a:ext uri="{FF2B5EF4-FFF2-40B4-BE49-F238E27FC236}">
                <a16:creationId xmlns:a16="http://schemas.microsoft.com/office/drawing/2014/main" id="{EDC0BDFF-84B4-B909-B1CE-194B442C90D6}"/>
              </a:ext>
            </a:extLst>
          </p:cNvPr>
          <p:cNvSpPr>
            <a:spLocks noGrp="1"/>
          </p:cNvSpPr>
          <p:nvPr>
            <p:ph idx="1"/>
          </p:nvPr>
        </p:nvSpPr>
        <p:spPr>
          <a:xfrm>
            <a:off x="334297" y="230819"/>
            <a:ext cx="8587762" cy="6391924"/>
          </a:xfrm>
        </p:spPr>
        <p:txBody>
          <a:bodyPr>
            <a:noAutofit/>
          </a:bodyPr>
          <a:lstStyle/>
          <a:p>
            <a:pPr marL="0" indent="0">
              <a:lnSpc>
                <a:spcPct val="100000"/>
              </a:lnSpc>
              <a:spcBef>
                <a:spcPts val="0"/>
              </a:spcBef>
              <a:buNone/>
            </a:pPr>
            <a:r>
              <a:rPr lang="en-US" sz="2400" b="1" dirty="0"/>
              <a:t>Adding a Foreign Component to an Existing NIH Award </a:t>
            </a:r>
            <a:r>
              <a:rPr lang="en-US" sz="2400" dirty="0">
                <a:hlinkClick r:id="rId2"/>
              </a:rPr>
              <a:t>8.1.2 Prior Approval Requirements</a:t>
            </a:r>
            <a:endParaRPr lang="en-US" sz="2400" b="1" dirty="0"/>
          </a:p>
          <a:p>
            <a:pPr>
              <a:lnSpc>
                <a:spcPct val="100000"/>
              </a:lnSpc>
              <a:spcBef>
                <a:spcPts val="0"/>
              </a:spcBef>
            </a:pPr>
            <a:endParaRPr lang="en-US" sz="2400" b="1" dirty="0"/>
          </a:p>
          <a:p>
            <a:pPr marL="0" indent="0">
              <a:lnSpc>
                <a:spcPct val="100000"/>
              </a:lnSpc>
              <a:spcBef>
                <a:spcPts val="0"/>
              </a:spcBef>
              <a:buNone/>
            </a:pPr>
            <a:r>
              <a:rPr lang="en-US" sz="2400" b="1" dirty="0"/>
              <a:t>Per NIH Grants Policy Statement 8.1.2.10</a:t>
            </a:r>
          </a:p>
          <a:p>
            <a:pPr marL="0" indent="0">
              <a:lnSpc>
                <a:spcPct val="100000"/>
              </a:lnSpc>
              <a:spcBef>
                <a:spcPts val="0"/>
              </a:spcBef>
              <a:buNone/>
            </a:pPr>
            <a:r>
              <a:rPr lang="en-US" sz="2400" dirty="0"/>
              <a:t>Adding a non-monetary foreign component under a grant to a domestic or foreign organization requires NIH </a:t>
            </a:r>
            <a:r>
              <a:rPr lang="en-US" sz="2400" b="1" dirty="0">
                <a:hlinkClick r:id="rId3"/>
              </a:rPr>
              <a:t>prior approval</a:t>
            </a:r>
            <a:r>
              <a:rPr lang="en-US" sz="2400" dirty="0"/>
              <a:t>. NIH will not accept nor approve requests to add a foreign subaward to an ongoing project.</a:t>
            </a:r>
            <a:endParaRPr lang="en-US" sz="2400" b="1" dirty="0"/>
          </a:p>
          <a:p>
            <a:pPr>
              <a:lnSpc>
                <a:spcPct val="100000"/>
              </a:lnSpc>
              <a:spcBef>
                <a:spcPts val="0"/>
              </a:spcBef>
            </a:pPr>
            <a:endParaRPr lang="en-US" sz="2400" b="1" dirty="0"/>
          </a:p>
          <a:p>
            <a:pPr marL="0" indent="0">
              <a:lnSpc>
                <a:spcPct val="100000"/>
              </a:lnSpc>
              <a:spcBef>
                <a:spcPts val="0"/>
              </a:spcBef>
              <a:buNone/>
            </a:pPr>
            <a:r>
              <a:rPr lang="en-US" sz="2400" b="1" dirty="0"/>
              <a:t>NIH Foreign Subaward Policy FAQs: </a:t>
            </a:r>
            <a:r>
              <a:rPr lang="en-US" sz="2400" b="1" dirty="0">
                <a:hlinkClick r:id="rId4"/>
              </a:rPr>
              <a:t>https://grants.nih.gov/faqs#/Foreign-Subaward-Policy</a:t>
            </a:r>
            <a:r>
              <a:rPr lang="en-US" sz="2400" b="1" dirty="0"/>
              <a:t> </a:t>
            </a:r>
          </a:p>
          <a:p>
            <a:pPr>
              <a:lnSpc>
                <a:spcPct val="100000"/>
              </a:lnSpc>
              <a:spcBef>
                <a:spcPts val="0"/>
              </a:spcBef>
            </a:pPr>
            <a:endParaRPr lang="en-US" sz="2400" b="1" dirty="0"/>
          </a:p>
          <a:p>
            <a:pPr marL="0" indent="0">
              <a:lnSpc>
                <a:spcPct val="100000"/>
              </a:lnSpc>
              <a:spcBef>
                <a:spcPts val="0"/>
              </a:spcBef>
              <a:buNone/>
            </a:pPr>
            <a:r>
              <a:rPr lang="en-US" sz="2400" b="1" dirty="0"/>
              <a:t>PF5 Video: </a:t>
            </a:r>
            <a:r>
              <a:rPr lang="en-US" sz="2400" b="1" dirty="0">
                <a:hlinkClick r:id="rId5"/>
              </a:rPr>
              <a:t>https://www.youtube.com/watch?v=qv4QjVt4fho</a:t>
            </a:r>
            <a:r>
              <a:rPr lang="en-US" sz="2400" b="1" dirty="0"/>
              <a:t> </a:t>
            </a:r>
          </a:p>
        </p:txBody>
      </p:sp>
    </p:spTree>
    <p:extLst>
      <p:ext uri="{BB962C8B-B14F-4D97-AF65-F5344CB8AC3E}">
        <p14:creationId xmlns:p14="http://schemas.microsoft.com/office/powerpoint/2010/main" val="12986060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F72F6-2226-B15E-10F1-370DD3B84E7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76B950-6AC8-E555-2072-1951A02F095A}"/>
              </a:ext>
            </a:extLst>
          </p:cNvPr>
          <p:cNvSpPr>
            <a:spLocks noGrp="1"/>
          </p:cNvSpPr>
          <p:nvPr>
            <p:ph idx="1"/>
          </p:nvPr>
        </p:nvSpPr>
        <p:spPr>
          <a:xfrm>
            <a:off x="373627" y="126510"/>
            <a:ext cx="8679838" cy="6618321"/>
          </a:xfrm>
        </p:spPr>
        <p:txBody>
          <a:bodyPr>
            <a:noAutofit/>
          </a:bodyPr>
          <a:lstStyle/>
          <a:p>
            <a:pPr marL="0" indent="0">
              <a:lnSpc>
                <a:spcPct val="100000"/>
              </a:lnSpc>
              <a:spcBef>
                <a:spcPts val="0"/>
              </a:spcBef>
              <a:buNone/>
            </a:pPr>
            <a:r>
              <a:rPr lang="en-US" sz="2200" b="1" dirty="0"/>
              <a:t>Ever-changing compliance landscape</a:t>
            </a:r>
          </a:p>
          <a:p>
            <a:pPr>
              <a:lnSpc>
                <a:spcPct val="100000"/>
              </a:lnSpc>
              <a:spcBef>
                <a:spcPts val="0"/>
              </a:spcBef>
            </a:pPr>
            <a:endParaRPr lang="en-US" sz="2200" dirty="0"/>
          </a:p>
          <a:p>
            <a:pPr marL="342900" indent="-342900">
              <a:lnSpc>
                <a:spcPct val="100000"/>
              </a:lnSpc>
              <a:spcBef>
                <a:spcPts val="0"/>
              </a:spcBef>
              <a:buFont typeface="Arial" panose="020B0604020202020204" pitchFamily="34" charset="0"/>
              <a:buChar char="•"/>
            </a:pPr>
            <a:r>
              <a:rPr lang="en-US" sz="2200" dirty="0"/>
              <a:t>Different agencies have implemented rules differently</a:t>
            </a:r>
          </a:p>
          <a:p>
            <a:pPr marL="342900" indent="-342900">
              <a:lnSpc>
                <a:spcPct val="100000"/>
              </a:lnSpc>
              <a:spcBef>
                <a:spcPts val="0"/>
              </a:spcBef>
              <a:buFont typeface="Arial" panose="020B0604020202020204" pitchFamily="34" charset="0"/>
              <a:buChar char="•"/>
            </a:pPr>
            <a:r>
              <a:rPr lang="en-US" sz="2200" dirty="0"/>
              <a:t>May include restrictions, certifications, and reporting</a:t>
            </a:r>
          </a:p>
          <a:p>
            <a:pPr marL="342900" indent="-342900">
              <a:lnSpc>
                <a:spcPct val="100000"/>
              </a:lnSpc>
              <a:spcBef>
                <a:spcPts val="0"/>
              </a:spcBef>
              <a:buFont typeface="Arial" panose="020B0604020202020204" pitchFamily="34" charset="0"/>
              <a:buChar char="•"/>
            </a:pPr>
            <a:r>
              <a:rPr lang="en-US" sz="2200" dirty="0"/>
              <a:t>Examples</a:t>
            </a:r>
          </a:p>
          <a:p>
            <a:pPr marL="1085850" lvl="1" indent="-342900">
              <a:lnSpc>
                <a:spcPct val="100000"/>
              </a:lnSpc>
              <a:spcBef>
                <a:spcPts val="0"/>
              </a:spcBef>
              <a:buFont typeface="Arial" panose="020B0604020202020204" pitchFamily="34" charset="0"/>
              <a:buChar char="•"/>
            </a:pPr>
            <a:r>
              <a:rPr lang="en-US" sz="2200" dirty="0"/>
              <a:t>Entities identified as Chinese Military Companies Operating in the United States in accordance with Section 1260H of the National Defense Authorization Act for Fiscal Year 2021</a:t>
            </a:r>
          </a:p>
          <a:p>
            <a:pPr marL="1085850" lvl="1" indent="-342900">
              <a:lnSpc>
                <a:spcPct val="100000"/>
              </a:lnSpc>
              <a:spcBef>
                <a:spcPts val="0"/>
              </a:spcBef>
              <a:buFont typeface="Arial" panose="020B0604020202020204" pitchFamily="34" charset="0"/>
              <a:buChar char="•"/>
            </a:pPr>
            <a:r>
              <a:rPr lang="en-US" sz="2200" dirty="0"/>
              <a:t>Malign Foreign Talent Recruitment Program Certification</a:t>
            </a:r>
          </a:p>
          <a:p>
            <a:pPr marL="1085850" lvl="1" indent="-342900">
              <a:lnSpc>
                <a:spcPct val="100000"/>
              </a:lnSpc>
              <a:spcBef>
                <a:spcPts val="0"/>
              </a:spcBef>
              <a:buFont typeface="Arial" panose="020B0604020202020204" pitchFamily="34" charset="0"/>
              <a:buChar char="•"/>
            </a:pPr>
            <a:r>
              <a:rPr lang="en-US" sz="2200" dirty="0"/>
              <a:t>Foreign Countries of Concern in accordance of Section 10339B of the CHIPS and Science Act of 2022</a:t>
            </a:r>
          </a:p>
          <a:p>
            <a:pPr>
              <a:lnSpc>
                <a:spcPct val="100000"/>
              </a:lnSpc>
              <a:spcBef>
                <a:spcPts val="0"/>
              </a:spcBef>
            </a:pPr>
            <a:endParaRPr lang="en-US" sz="2200" dirty="0"/>
          </a:p>
          <a:p>
            <a:pPr>
              <a:lnSpc>
                <a:spcPct val="100000"/>
              </a:lnSpc>
              <a:spcBef>
                <a:spcPts val="0"/>
              </a:spcBef>
            </a:pPr>
            <a:r>
              <a:rPr lang="en-US" sz="2200" dirty="0"/>
              <a:t>If you're submitting a proposal with an international collaboration</a:t>
            </a:r>
          </a:p>
          <a:p>
            <a:pPr>
              <a:lnSpc>
                <a:spcPct val="100000"/>
              </a:lnSpc>
              <a:spcBef>
                <a:spcPts val="0"/>
              </a:spcBef>
            </a:pPr>
            <a:r>
              <a:rPr lang="en-US" sz="1800" dirty="0">
                <a:hlinkClick r:id="rId3"/>
              </a:rPr>
              <a:t>https://guides.unmc.edu/books/sponsored-programs-administration-guidebook/page/internal-deadlines</a:t>
            </a:r>
            <a:endParaRPr lang="en-US" sz="1800" dirty="0"/>
          </a:p>
          <a:p>
            <a:pPr marL="342900" indent="-342900" fontAlgn="base">
              <a:buFont typeface="Arial" panose="020B0604020202020204" pitchFamily="34" charset="0"/>
              <a:buChar char="•"/>
            </a:pPr>
            <a:r>
              <a:rPr lang="en-US" sz="2200" dirty="0"/>
              <a:t>Notify SPAdmin </a:t>
            </a:r>
            <a:r>
              <a:rPr lang="en-US" sz="2200" i="1" dirty="0"/>
              <a:t>at least </a:t>
            </a:r>
            <a:r>
              <a:rPr lang="en-US" sz="2200" b="1" i="1" dirty="0"/>
              <a:t>one month</a:t>
            </a:r>
            <a:r>
              <a:rPr lang="en-US" sz="2200" i="1" dirty="0"/>
              <a:t> before the sponsor’s deadline</a:t>
            </a:r>
            <a:endParaRPr lang="en-US" sz="2200" dirty="0"/>
          </a:p>
          <a:p>
            <a:pPr marL="342900" indent="-342900" fontAlgn="base">
              <a:buFont typeface="Arial" panose="020B0604020202020204" pitchFamily="34" charset="0"/>
              <a:buChar char="•"/>
            </a:pPr>
            <a:r>
              <a:rPr lang="en-US" sz="2200" dirty="0"/>
              <a:t>Provide a copy and route ADIS Internal Forms </a:t>
            </a:r>
            <a:r>
              <a:rPr lang="en-US" sz="2200" i="1" dirty="0"/>
              <a:t>at least </a:t>
            </a:r>
            <a:r>
              <a:rPr lang="en-US" sz="2200" b="1" i="1" dirty="0"/>
              <a:t>one week</a:t>
            </a:r>
            <a:r>
              <a:rPr lang="en-US" sz="2200" i="1" dirty="0"/>
              <a:t> before the sponsor’s deadline</a:t>
            </a:r>
            <a:endParaRPr lang="en-US" sz="2200" dirty="0"/>
          </a:p>
        </p:txBody>
      </p:sp>
    </p:spTree>
    <p:extLst>
      <p:ext uri="{BB962C8B-B14F-4D97-AF65-F5344CB8AC3E}">
        <p14:creationId xmlns:p14="http://schemas.microsoft.com/office/powerpoint/2010/main" val="21665604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E43CF-D478-182A-CBA6-93F65A6168DE}"/>
              </a:ext>
            </a:extLst>
          </p:cNvPr>
          <p:cNvSpPr>
            <a:spLocks noGrp="1"/>
          </p:cNvSpPr>
          <p:nvPr>
            <p:ph type="title" idx="4294967295"/>
          </p:nvPr>
        </p:nvSpPr>
        <p:spPr>
          <a:xfrm>
            <a:off x="342028" y="-1854272"/>
            <a:ext cx="2557289" cy="259647"/>
          </a:xfrm>
        </p:spPr>
        <p:txBody>
          <a:bodyPr vert="horz" lIns="91440" tIns="0" rIns="91440" bIns="0" rtlCol="0" anchor="b">
            <a:noAutofit/>
          </a:bodyPr>
          <a:lstStyle/>
          <a:p>
            <a:r>
              <a:rPr lang="en-US" sz="1200" dirty="0">
                <a:solidFill>
                  <a:schemeClr val="tx1"/>
                </a:solidFill>
              </a:rPr>
              <a:t>Closing Slide [do not remove]</a:t>
            </a:r>
          </a:p>
        </p:txBody>
      </p:sp>
    </p:spTree>
    <p:extLst>
      <p:ext uri="{BB962C8B-B14F-4D97-AF65-F5344CB8AC3E}">
        <p14:creationId xmlns:p14="http://schemas.microsoft.com/office/powerpoint/2010/main" val="3575546224"/>
      </p:ext>
    </p:extLst>
  </p:cSld>
  <p:clrMapOvr>
    <a:masterClrMapping/>
  </p:clrMapOvr>
</p:sld>
</file>

<file path=ppt/theme/theme1.xml><?xml version="1.0" encoding="utf-8"?>
<a:theme xmlns:a="http://schemas.openxmlformats.org/drawingml/2006/main" name="UNMC Theme">
  <a:themeElements>
    <a:clrScheme name="UNMC THEME">
      <a:dk1>
        <a:srgbClr val="000000"/>
      </a:dk1>
      <a:lt1>
        <a:srgbClr val="FFFFFF"/>
      </a:lt1>
      <a:dk2>
        <a:srgbClr val="2F3A41"/>
      </a:dk2>
      <a:lt2>
        <a:srgbClr val="DCDDDF"/>
      </a:lt2>
      <a:accent1>
        <a:srgbClr val="AD122A"/>
      </a:accent1>
      <a:accent2>
        <a:srgbClr val="005E63"/>
      </a:accent2>
      <a:accent3>
        <a:srgbClr val="00B2B9"/>
      </a:accent3>
      <a:accent4>
        <a:srgbClr val="129DBF"/>
      </a:accent4>
      <a:accent5>
        <a:srgbClr val="F26721"/>
      </a:accent5>
      <a:accent6>
        <a:srgbClr val="FCB614"/>
      </a:accent6>
      <a:hlink>
        <a:srgbClr val="005EA2"/>
      </a:hlink>
      <a:folHlink>
        <a:srgbClr val="492E8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70BDF0E65F734F9132464B1B9F99D7" ma:contentTypeVersion="38" ma:contentTypeDescription="Create a new document." ma:contentTypeScope="" ma:versionID="ee7f1946d48671d5d1d5fff8fe5f0aba">
  <xsd:schema xmlns:xsd="http://www.w3.org/2001/XMLSchema" xmlns:xs="http://www.w3.org/2001/XMLSchema" xmlns:p="http://schemas.microsoft.com/office/2006/metadata/properties" xmlns:ns1="http://schemas.microsoft.com/sharepoint/v3" xmlns:ns2="3887ab3c-3be0-46fc-b97d-fe5e216d0d21" xmlns:ns3="fb296c9a-e98e-4829-ae0c-367dbb25fee4" targetNamespace="http://schemas.microsoft.com/office/2006/metadata/properties" ma:root="true" ma:fieldsID="f2ed864dba2cd312d80fd28e71e26747" ns1:_="" ns2:_="" ns3:_="">
    <xsd:import namespace="http://schemas.microsoft.com/sharepoint/v3"/>
    <xsd:import namespace="3887ab3c-3be0-46fc-b97d-fe5e216d0d21"/>
    <xsd:import namespace="fb296c9a-e98e-4829-ae0c-367dbb25fee4"/>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1:_ip_UnifiedCompliancePolicyProperties" minOccurs="0"/>
                <xsd:element ref="ns1:_ip_UnifiedCompliancePolicyUIAction"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34" nillable="true" ma:displayName="Unified Compliance Policy Properties" ma:hidden="true" ma:internalName="_ip_UnifiedCompliancePolicyProperties">
      <xsd:simpleType>
        <xsd:restriction base="dms:Note"/>
      </xsd:simpleType>
    </xsd:element>
    <xsd:element name="_ip_UnifiedCompliancePolicyUIAction" ma:index="3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887ab3c-3be0-46fc-b97d-fe5e216d0d21"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2" nillable="true" ma:displayName="MediaServiceAutoKeyPoints" ma:hidden="true" ma:internalName="MediaServiceAutoKeyPoints" ma:readOnly="true">
      <xsd:simpleType>
        <xsd:restriction base="dms:Note"/>
      </xsd:simpleType>
    </xsd:element>
    <xsd:element name="MediaServiceKeyPoints" ma:index="33" nillable="true" ma:displayName="KeyPoints" ma:internalName="MediaServiceKeyPoints" ma:readOnly="true">
      <xsd:simpleType>
        <xsd:restriction base="dms:Note">
          <xsd:maxLength value="255"/>
        </xsd:restriction>
      </xsd:simpleType>
    </xsd:element>
    <xsd:element name="MediaServiceObjectDetectorVersions" ma:index="36" nillable="true" ma:displayName="MediaServiceObjectDetectorVersions" ma:hidden="true" ma:indexed="true" ma:internalName="MediaServiceObjectDetectorVersions" ma:readOnly="true">
      <xsd:simpleType>
        <xsd:restriction base="dms:Text"/>
      </xsd:simpleType>
    </xsd:element>
    <xsd:element name="MediaServiceGenerationTime" ma:index="37" nillable="true" ma:displayName="MediaServiceGenerationTime" ma:hidden="true" ma:internalName="MediaServiceGenerationTime" ma:readOnly="true">
      <xsd:simpleType>
        <xsd:restriction base="dms:Text"/>
      </xsd:simpleType>
    </xsd:element>
    <xsd:element name="MediaServiceEventHashCode" ma:index="38" nillable="true" ma:displayName="MediaServiceEventHashCode" ma:hidden="true" ma:internalName="MediaServiceEventHashCode" ma:readOnly="true">
      <xsd:simpleType>
        <xsd:restriction base="dms:Text"/>
      </xsd:simpleType>
    </xsd:element>
    <xsd:element name="MediaLengthInSeconds" ma:index="39" nillable="true" ma:displayName="MediaLengthInSeconds" ma:hidden="true" ma:internalName="MediaLengthInSeconds" ma:readOnly="true">
      <xsd:simpleType>
        <xsd:restriction base="dms:Unknown"/>
      </xsd:simpleType>
    </xsd:element>
    <xsd:element name="MediaServiceDateTaken" ma:index="40" nillable="true" ma:displayName="MediaServiceDateTaken" ma:description="" ma:hidden="true" ma:indexed="true" ma:internalName="MediaServiceDateTake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a1d4a69-9812-4340-96bf-3c6024019028" ma:termSetId="09814cd3-568e-fe90-9814-8d621ff8fb84" ma:anchorId="fba54fb3-c3e1-fe81-a776-ca4b69148c4d" ma:open="true" ma:isKeyword="false">
      <xsd:complexType>
        <xsd:sequence>
          <xsd:element ref="pc:Terms" minOccurs="0" maxOccurs="1"/>
        </xsd:sequence>
      </xsd:complexType>
    </xsd:element>
    <xsd:element name="MediaServiceOCR" ma:index="44" nillable="true" ma:displayName="Extracted Text" ma:internalName="MediaServiceOCR" ma:readOnly="true">
      <xsd:simpleType>
        <xsd:restriction base="dms:Note">
          <xsd:maxLength value="255"/>
        </xsd:restriction>
      </xsd:simpleType>
    </xsd:element>
    <xsd:element name="MediaServiceSearchProperties" ma:index="4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296c9a-e98e-4829-ae0c-367dbb25fee4" elementFormDefault="qualified">
    <xsd:import namespace="http://schemas.microsoft.com/office/2006/documentManagement/types"/>
    <xsd:import namespace="http://schemas.microsoft.com/office/infopath/2007/PartnerControls"/>
    <xsd:element name="SharedWithUsers" ma:index="3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1"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5b3d3ce9-e7ce-43b9-a772-7d6c7bae6ecf}" ma:internalName="TaxCatchAll" ma:showField="CatchAllData" ma:web="fb296c9a-e98e-4829-ae0c-367dbb25fee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emplates xmlns="3887ab3c-3be0-46fc-b97d-fe5e216d0d21" xsi:nil="true"/>
    <CultureName xmlns="3887ab3c-3be0-46fc-b97d-fe5e216d0d21" xsi:nil="true"/>
    <Leaders xmlns="3887ab3c-3be0-46fc-b97d-fe5e216d0d21">
      <UserInfo>
        <DisplayName/>
        <AccountId xsi:nil="true"/>
        <AccountType/>
      </UserInfo>
    </Leaders>
    <Invited_Members xmlns="3887ab3c-3be0-46fc-b97d-fe5e216d0d21" xsi:nil="true"/>
    <Has_Leaders_Only_SectionGroup xmlns="3887ab3c-3be0-46fc-b97d-fe5e216d0d21" xsi:nil="true"/>
    <Owner xmlns="3887ab3c-3be0-46fc-b97d-fe5e216d0d21">
      <UserInfo>
        <DisplayName/>
        <AccountId xsi:nil="true"/>
        <AccountType/>
      </UserInfo>
    </Owner>
    <Distribution_Groups xmlns="3887ab3c-3be0-46fc-b97d-fe5e216d0d21" xsi:nil="true"/>
    <LMS_Mappings xmlns="3887ab3c-3be0-46fc-b97d-fe5e216d0d21" xsi:nil="true"/>
    <Invited_Leaders xmlns="3887ab3c-3be0-46fc-b97d-fe5e216d0d21" xsi:nil="true"/>
    <Is_Collaboration_Space_Locked xmlns="3887ab3c-3be0-46fc-b97d-fe5e216d0d21" xsi:nil="true"/>
    <Math_Settings xmlns="3887ab3c-3be0-46fc-b97d-fe5e216d0d21" xsi:nil="true"/>
    <Members xmlns="3887ab3c-3be0-46fc-b97d-fe5e216d0d21">
      <UserInfo>
        <DisplayName/>
        <AccountId xsi:nil="true"/>
        <AccountType/>
      </UserInfo>
    </Members>
    <_ip_UnifiedCompliancePolicyProperties xmlns="http://schemas.microsoft.com/sharepoint/v3" xsi:nil="true"/>
    <NotebookType xmlns="3887ab3c-3be0-46fc-b97d-fe5e216d0d21" xsi:nil="true"/>
    <AppVersion xmlns="3887ab3c-3be0-46fc-b97d-fe5e216d0d21" xsi:nil="true"/>
    <DefaultSectionNames xmlns="3887ab3c-3be0-46fc-b97d-fe5e216d0d21" xsi:nil="true"/>
    <Member_Groups xmlns="3887ab3c-3be0-46fc-b97d-fe5e216d0d21">
      <UserInfo>
        <DisplayName/>
        <AccountId xsi:nil="true"/>
        <AccountType/>
      </UserInfo>
    </Member_Groups>
    <FolderType xmlns="3887ab3c-3be0-46fc-b97d-fe5e216d0d21" xsi:nil="true"/>
    <TeamsChannelId xmlns="3887ab3c-3be0-46fc-b97d-fe5e216d0d21" xsi:nil="true"/>
    <IsNotebookLocked xmlns="3887ab3c-3be0-46fc-b97d-fe5e216d0d21" xsi:nil="true"/>
    <Self_Registration_Enabled xmlns="3887ab3c-3be0-46fc-b97d-fe5e216d0d21" xsi:nil="true"/>
    <lcf76f155ced4ddcb4097134ff3c332f xmlns="3887ab3c-3be0-46fc-b97d-fe5e216d0d21">
      <Terms xmlns="http://schemas.microsoft.com/office/infopath/2007/PartnerControls"/>
    </lcf76f155ced4ddcb4097134ff3c332f>
    <TaxCatchAll xmlns="fb296c9a-e98e-4829-ae0c-367dbb25fee4" xsi:nil="true"/>
  </documentManagement>
</p:properties>
</file>

<file path=customXml/itemProps1.xml><?xml version="1.0" encoding="utf-8"?>
<ds:datastoreItem xmlns:ds="http://schemas.openxmlformats.org/officeDocument/2006/customXml" ds:itemID="{B0FED9A9-3059-4659-8BFE-682FDE6D7004}"/>
</file>

<file path=customXml/itemProps2.xml><?xml version="1.0" encoding="utf-8"?>
<ds:datastoreItem xmlns:ds="http://schemas.openxmlformats.org/officeDocument/2006/customXml" ds:itemID="{BB403A13-8955-49D6-B6E5-2D7235B06A32}"/>
</file>

<file path=customXml/itemProps3.xml><?xml version="1.0" encoding="utf-8"?>
<ds:datastoreItem xmlns:ds="http://schemas.openxmlformats.org/officeDocument/2006/customXml" ds:itemID="{00FB68BA-8694-4694-836B-2BE3393B63A8}"/>
</file>

<file path=docMetadata/LabelInfo.xml><?xml version="1.0" encoding="utf-8"?>
<clbl:labelList xmlns:clbl="http://schemas.microsoft.com/office/2020/mipLabelMetadata">
  <clbl:label id="{84a28940-b464-41c3-ba3b-b4fa6665bc05}" enabled="0" method="" siteId="{84a28940-b464-41c3-ba3b-b4fa6665bc05}" removed="1"/>
</clbl:labelList>
</file>

<file path=docProps/app.xml><?xml version="1.0" encoding="utf-8"?>
<Properties xmlns="http://schemas.openxmlformats.org/officeDocument/2006/extended-properties" xmlns:vt="http://schemas.openxmlformats.org/officeDocument/2006/docPropsVTypes">
  <Template/>
  <TotalTime>1130</TotalTime>
  <Words>2630</Words>
  <Application>Microsoft Office PowerPoint</Application>
  <PresentationFormat>On-screen Show (4:3)</PresentationFormat>
  <Paragraphs>283</Paragraphs>
  <Slides>23</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Arial-BoldMT</vt:lpstr>
      <vt:lpstr>Calibri</vt:lpstr>
      <vt:lpstr>Courier New</vt:lpstr>
      <vt:lpstr>Helvetica Neue</vt:lpstr>
      <vt:lpstr>Wingdings</vt:lpstr>
      <vt:lpstr>UNMC Theme</vt:lpstr>
      <vt:lpstr>Sponsored Programs Administration Buzz Session – International Project Considerations </vt:lpstr>
      <vt:lpstr>Export Control Office Overview</vt:lpstr>
      <vt:lpstr>Export Office Team</vt:lpstr>
      <vt:lpstr>What is Export Control?</vt:lpstr>
      <vt:lpstr>Export Control Office</vt:lpstr>
      <vt:lpstr>How We Help</vt:lpstr>
      <vt:lpstr>How We Help</vt:lpstr>
      <vt:lpstr>International Project Questionnaires</vt:lpstr>
      <vt:lpstr>Countries of Concern</vt:lpstr>
      <vt:lpstr>Countries of Concern</vt:lpstr>
      <vt:lpstr>Countries of Concern</vt:lpstr>
      <vt:lpstr>Countries of Concern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Closing Slide [do not remove]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dc:creator>
  <cp:lastModifiedBy>DeCarolis, Bethany L</cp:lastModifiedBy>
  <cp:revision>67</cp:revision>
  <dcterms:created xsi:type="dcterms:W3CDTF">2014-09-17T15:14:42Z</dcterms:created>
  <dcterms:modified xsi:type="dcterms:W3CDTF">2026-09-08T17:40:46Z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0x0101008170BDF0E65F734F9132464B1B9F99D7</vt:lpwstr>
  </property>
</Properties>
</file>