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31"/>
  </p:notesMasterIdLst>
  <p:handoutMasterIdLst>
    <p:handoutMasterId r:id="rId32"/>
  </p:handoutMasterIdLst>
  <p:sldIdLst>
    <p:sldId id="1454" r:id="rId5"/>
    <p:sldId id="1458" r:id="rId6"/>
    <p:sldId id="486" r:id="rId7"/>
    <p:sldId id="494" r:id="rId8"/>
    <p:sldId id="1467" r:id="rId9"/>
    <p:sldId id="495" r:id="rId10"/>
    <p:sldId id="496" r:id="rId11"/>
    <p:sldId id="498" r:id="rId12"/>
    <p:sldId id="499" r:id="rId13"/>
    <p:sldId id="500" r:id="rId14"/>
    <p:sldId id="501" r:id="rId15"/>
    <p:sldId id="502" r:id="rId16"/>
    <p:sldId id="505" r:id="rId17"/>
    <p:sldId id="484" r:id="rId18"/>
    <p:sldId id="503" r:id="rId19"/>
    <p:sldId id="483" r:id="rId20"/>
    <p:sldId id="1468" r:id="rId21"/>
    <p:sldId id="1459" r:id="rId22"/>
    <p:sldId id="1460" r:id="rId23"/>
    <p:sldId id="1461" r:id="rId24"/>
    <p:sldId id="1462" r:id="rId25"/>
    <p:sldId id="1466" r:id="rId26"/>
    <p:sldId id="485" r:id="rId27"/>
    <p:sldId id="1463" r:id="rId28"/>
    <p:sldId id="1464" r:id="rId29"/>
    <p:sldId id="1336" r:id="rId30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B526"/>
    <a:srgbClr val="303B42"/>
    <a:srgbClr val="FDB713"/>
    <a:srgbClr val="989EA3"/>
    <a:srgbClr val="AC1F2D"/>
    <a:srgbClr val="C3CD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4D1918-21A2-4B32-9005-F659AB9FFA8C}" v="3" dt="2026-09-23T16:12:21.2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73741" autoAdjust="0"/>
  </p:normalViewPr>
  <p:slideViewPr>
    <p:cSldViewPr snapToGrid="0" snapToObjects="1">
      <p:cViewPr varScale="1">
        <p:scale>
          <a:sx n="81" d="100"/>
          <a:sy n="81" d="100"/>
        </p:scale>
        <p:origin x="234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578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Carolis, Bethany L" userId="0a72bbd3-365e-4b23-a9f2-cc2df9e733cd" providerId="ADAL" clId="{0974181E-E5ED-4F04-8DE1-4288F4685BE3}"/>
    <pc:docChg chg="undo custSel addSld modSld sldOrd">
      <pc:chgData name="DeCarolis, Bethany L" userId="0a72bbd3-365e-4b23-a9f2-cc2df9e733cd" providerId="ADAL" clId="{0974181E-E5ED-4F04-8DE1-4288F4685BE3}" dt="2026-09-23T16:56:40.602" v="14" actId="14100"/>
      <pc:docMkLst>
        <pc:docMk/>
      </pc:docMkLst>
      <pc:sldChg chg="addSp modSp mod">
        <pc:chgData name="DeCarolis, Bethany L" userId="0a72bbd3-365e-4b23-a9f2-cc2df9e733cd" providerId="ADAL" clId="{0974181E-E5ED-4F04-8DE1-4288F4685BE3}" dt="2026-09-23T16:56:40.602" v="14" actId="14100"/>
        <pc:sldMkLst>
          <pc:docMk/>
          <pc:sldMk cId="276453070" sldId="1336"/>
        </pc:sldMkLst>
        <pc:spChg chg="mod">
          <ac:chgData name="DeCarolis, Bethany L" userId="0a72bbd3-365e-4b23-a9f2-cc2df9e733cd" providerId="ADAL" clId="{0974181E-E5ED-4F04-8DE1-4288F4685BE3}" dt="2026-09-23T16:56:30.187" v="11" actId="14100"/>
          <ac:spMkLst>
            <pc:docMk/>
            <pc:sldMk cId="276453070" sldId="1336"/>
            <ac:spMk id="12" creationId="{00000000-0000-0000-0000-000000000000}"/>
          </ac:spMkLst>
        </pc:spChg>
        <pc:picChg chg="add mod">
          <ac:chgData name="DeCarolis, Bethany L" userId="0a72bbd3-365e-4b23-a9f2-cc2df9e733cd" providerId="ADAL" clId="{0974181E-E5ED-4F04-8DE1-4288F4685BE3}" dt="2026-09-23T16:56:40.602" v="14" actId="14100"/>
          <ac:picMkLst>
            <pc:docMk/>
            <pc:sldMk cId="276453070" sldId="1336"/>
            <ac:picMk id="2" creationId="{0DE95815-2CB7-2AD7-DCAC-97DC0EF6BE7F}"/>
          </ac:picMkLst>
        </pc:picChg>
      </pc:sldChg>
      <pc:sldChg chg="modSp mod">
        <pc:chgData name="DeCarolis, Bethany L" userId="0a72bbd3-365e-4b23-a9f2-cc2df9e733cd" providerId="ADAL" clId="{0974181E-E5ED-4F04-8DE1-4288F4685BE3}" dt="2026-09-23T16:52:16.910" v="8" actId="14100"/>
        <pc:sldMkLst>
          <pc:docMk/>
          <pc:sldMk cId="486353880" sldId="1467"/>
        </pc:sldMkLst>
        <pc:spChg chg="mod">
          <ac:chgData name="DeCarolis, Bethany L" userId="0a72bbd3-365e-4b23-a9f2-cc2df9e733cd" providerId="ADAL" clId="{0974181E-E5ED-4F04-8DE1-4288F4685BE3}" dt="2026-09-23T16:52:16.910" v="8" actId="14100"/>
          <ac:spMkLst>
            <pc:docMk/>
            <pc:sldMk cId="486353880" sldId="1467"/>
            <ac:spMk id="2" creationId="{6BD3A195-A714-6728-227D-C6A0A4AC20B4}"/>
          </ac:spMkLst>
        </pc:spChg>
      </pc:sldChg>
      <pc:sldChg chg="addSp delSp modSp add mod ord">
        <pc:chgData name="DeCarolis, Bethany L" userId="0a72bbd3-365e-4b23-a9f2-cc2df9e733cd" providerId="ADAL" clId="{0974181E-E5ED-4F04-8DE1-4288F4685BE3}" dt="2026-09-23T16:14:44.687" v="6"/>
        <pc:sldMkLst>
          <pc:docMk/>
          <pc:sldMk cId="2946327911" sldId="1468"/>
        </pc:sldMkLst>
        <pc:spChg chg="add del mod">
          <ac:chgData name="DeCarolis, Bethany L" userId="0a72bbd3-365e-4b23-a9f2-cc2df9e733cd" providerId="ADAL" clId="{0974181E-E5ED-4F04-8DE1-4288F4685BE3}" dt="2026-09-23T16:12:12.176" v="2" actId="478"/>
          <ac:spMkLst>
            <pc:docMk/>
            <pc:sldMk cId="2946327911" sldId="1468"/>
            <ac:spMk id="3" creationId="{24E2CB04-A2CE-0A4D-48A8-4E2CFE040694}"/>
          </ac:spMkLst>
        </pc:spChg>
        <pc:spChg chg="del">
          <ac:chgData name="DeCarolis, Bethany L" userId="0a72bbd3-365e-4b23-a9f2-cc2df9e733cd" providerId="ADAL" clId="{0974181E-E5ED-4F04-8DE1-4288F4685BE3}" dt="2026-09-23T16:12:08.360" v="1" actId="478"/>
          <ac:spMkLst>
            <pc:docMk/>
            <pc:sldMk cId="2946327911" sldId="1468"/>
            <ac:spMk id="6148" creationId="{A3463E21-C41C-0CBE-9421-36851F0FCB20}"/>
          </ac:spMkLst>
        </pc:spChg>
        <pc:picChg chg="add mod">
          <ac:chgData name="DeCarolis, Bethany L" userId="0a72bbd3-365e-4b23-a9f2-cc2df9e733cd" providerId="ADAL" clId="{0974181E-E5ED-4F04-8DE1-4288F4685BE3}" dt="2026-09-23T16:12:21.203" v="4" actId="1076"/>
          <ac:picMkLst>
            <pc:docMk/>
            <pc:sldMk cId="2946327911" sldId="1468"/>
            <ac:picMk id="1026" creationId="{0A35E07E-63EC-A762-93F9-3DD9C198CF6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0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r">
              <a:defRPr sz="1200"/>
            </a:lvl1pPr>
          </a:lstStyle>
          <a:p>
            <a:fld id="{56B87CCA-15C5-46E8-835E-8B599E4011F0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5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829675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r">
              <a:defRPr sz="1200"/>
            </a:lvl1pPr>
          </a:lstStyle>
          <a:p>
            <a:fld id="{02FCE601-38A6-4CA4-987D-6F28DE2215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82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/>
          <a:lstStyle>
            <a:lvl1pPr algn="r">
              <a:defRPr sz="1200"/>
            </a:lvl1pPr>
          </a:lstStyle>
          <a:p>
            <a:fld id="{1678BC29-4BC8-458B-9ADE-03B060C7AA2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4" tIns="46582" rIns="93164" bIns="4658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64" tIns="46582" rIns="93164" bIns="4658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64" tIns="46582" rIns="93164" bIns="46582" rtlCol="0" anchor="b"/>
          <a:lstStyle>
            <a:lvl1pPr algn="r">
              <a:defRPr sz="1200"/>
            </a:lvl1pPr>
          </a:lstStyle>
          <a:p>
            <a:fld id="{CAE01CBB-015A-410D-9668-32D191921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578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316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C001C-CA08-BFAC-152F-A50F76AE1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3EAC7B-9B7B-6F7F-012E-8F4523728B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BAFF3D-7771-6B32-F1C2-901F3C3E16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CA994-BB52-D1C5-F82F-A5B61A8B4D3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405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434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00594A-B763-2B3E-610D-8211FDEF3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71EBBA-85F7-B857-1921-B39D63DF6C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A25E24-4762-AD21-4348-D5E99BF2DF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16D0-CF89-44F4-656A-B97FD687A2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462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6B020-4571-6183-8015-BEBA5C035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8A4DF6-0DDC-054A-F376-27E25A933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511B52-A497-66CD-DF90-79CC69DC97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D165B-073F-2F9D-8463-6AC9955259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310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DC249-BBB6-DAA5-8DF7-C79D47DF6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DFBA91-A0A5-6BEA-5501-DEB590021D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863C42-01F0-B424-9567-D28F74C3B8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507B7-5C44-3252-52C0-07A01DE199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168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6496C-C5DF-C2BA-5641-0BE509631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E4EC26-A422-D2D0-A32E-980B6135CF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8A1AC4-B4E0-53A9-401C-DEDEAB841E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33B2A9-ED63-6B04-CBA1-A2DF9E4EDC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184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92AFC-DDDC-1408-9D73-3480F3367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869DDE-6312-CBBA-4B48-91378DC55B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56F6A7-E632-DD19-911B-07C1E58BCB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FBE101-C3D4-8A44-4245-D47666EF48A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316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5E002-A022-8E4D-5BF9-5B428FC4F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8B6A99-54B8-B301-5A24-C577F5EF37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2DA14E-B85B-74F9-C42F-D08E32585D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2C1B7C-46C5-86C9-A171-073888D856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8191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9EF2C-9931-E1FA-B07E-40A4BE0FB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E55DA1-D5A5-4B4C-8C7C-898A63EDB0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022079-27BD-C74B-F86E-C22881E637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F51537-E8E9-D535-7850-44D9448E44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86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C0A1F-CA0D-C8CF-CD06-2289F6723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499E23-82ED-9CD2-0456-32A045AC2A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CCC60-B4E5-1925-8BEC-1D356F1ACA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D936C-D8EE-0EB9-2D6A-2D83598E9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289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E01CBB-015A-410D-9668-32D19192114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77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ver_bkg_Acronym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6720" y="2355139"/>
            <a:ext cx="6480951" cy="1470025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000" b="1" i="0" baseline="0">
                <a:solidFill>
                  <a:schemeClr val="bg1"/>
                </a:solidFill>
                <a:latin typeface="Arial-BoldMT"/>
                <a:cs typeface="Arial-BoldMT"/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6720" y="3723369"/>
            <a:ext cx="6400800" cy="688511"/>
          </a:xfrm>
        </p:spPr>
        <p:txBody>
          <a:bodyPr>
            <a:normAutofit/>
          </a:bodyPr>
          <a:lstStyle>
            <a:lvl1pPr marL="0" indent="0" algn="l">
              <a:buNone/>
              <a:defRPr sz="2000" b="1" i="0" baseline="0">
                <a:solidFill>
                  <a:srgbClr val="FDB713"/>
                </a:solidFill>
                <a:latin typeface="Arial-BoldMT"/>
                <a:cs typeface="Arial-BoldM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Subhead</a:t>
            </a:r>
          </a:p>
        </p:txBody>
      </p:sp>
    </p:spTree>
    <p:extLst>
      <p:ext uri="{BB962C8B-B14F-4D97-AF65-F5344CB8AC3E}">
        <p14:creationId xmlns:p14="http://schemas.microsoft.com/office/powerpoint/2010/main" val="1008552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tIns="0" bIns="0"/>
          <a:lstStyle>
            <a:lvl1pPr>
              <a:defRPr>
                <a:solidFill>
                  <a:srgbClr val="303B4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 sz="2000">
                <a:latin typeface="Arial"/>
                <a:cs typeface="Arial"/>
              </a:defRPr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956667" y="2282646"/>
            <a:ext cx="7282213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3275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6439" y="337118"/>
            <a:ext cx="7514754" cy="1945529"/>
          </a:xfrm>
        </p:spPr>
        <p:txBody>
          <a:bodyPr tIns="0" bIns="0" anchor="b"/>
          <a:lstStyle>
            <a:lvl1pPr algn="l">
              <a:defRPr sz="65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439" y="2818245"/>
            <a:ext cx="7188982" cy="3118100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6439" y="5936345"/>
            <a:ext cx="129354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89EA3"/>
                </a:solidFill>
              </a:defRPr>
            </a:lvl1pPr>
          </a:lstStyle>
          <a:p>
            <a:fld id="{A3F11EEC-60B6-DF4B-A821-B910872C5F64}" type="datetimeFigureOut">
              <a:rPr lang="en-US" smtClean="0"/>
              <a:pPr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5667" y="5936345"/>
            <a:ext cx="4617566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989EA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3234" y="5936345"/>
            <a:ext cx="1262187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989EA3"/>
                </a:solidFill>
              </a:defRPr>
            </a:lvl1pPr>
          </a:lstStyle>
          <a:p>
            <a:fld id="{C2F1CAA2-7C6D-8F48-BAEE-2DAFD071A5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7"/>
          <p:cNvSpPr>
            <a:spLocks noGrp="1"/>
          </p:cNvSpPr>
          <p:nvPr>
            <p:ph sz="quarter" idx="13"/>
          </p:nvPr>
        </p:nvSpPr>
        <p:spPr>
          <a:xfrm>
            <a:off x="956440" y="2282646"/>
            <a:ext cx="7188982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738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tIns="0" bIns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439" y="2818245"/>
            <a:ext cx="3465137" cy="3118100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7"/>
          <p:cNvSpPr>
            <a:spLocks noGrp="1"/>
          </p:cNvSpPr>
          <p:nvPr>
            <p:ph sz="quarter" idx="13"/>
          </p:nvPr>
        </p:nvSpPr>
        <p:spPr>
          <a:xfrm>
            <a:off x="956440" y="2282646"/>
            <a:ext cx="7188982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4"/>
          </p:nvPr>
        </p:nvSpPr>
        <p:spPr>
          <a:xfrm>
            <a:off x="4679846" y="2825387"/>
            <a:ext cx="3465576" cy="3118100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439" y="2818245"/>
            <a:ext cx="3465137" cy="2959801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7"/>
          <p:cNvSpPr>
            <a:spLocks noGrp="1"/>
          </p:cNvSpPr>
          <p:nvPr>
            <p:ph sz="quarter" idx="13"/>
          </p:nvPr>
        </p:nvSpPr>
        <p:spPr>
          <a:xfrm>
            <a:off x="956440" y="2282646"/>
            <a:ext cx="7188982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4"/>
          </p:nvPr>
        </p:nvSpPr>
        <p:spPr>
          <a:xfrm>
            <a:off x="4679846" y="2825387"/>
            <a:ext cx="3465576" cy="2952659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956439" y="5936345"/>
            <a:ext cx="129354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89EA3"/>
                </a:solidFill>
              </a:defRPr>
            </a:lvl1pPr>
          </a:lstStyle>
          <a:p>
            <a:fld id="{A3F11EEC-60B6-DF4B-A821-B910872C5F64}" type="datetimeFigureOut">
              <a:rPr lang="en-US" smtClean="0"/>
              <a:pPr/>
              <a:t>9/23/2026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5667" y="5936345"/>
            <a:ext cx="4617566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989EA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3234" y="5936345"/>
            <a:ext cx="1262187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989EA3"/>
                </a:solidFill>
              </a:defRPr>
            </a:lvl1pPr>
          </a:lstStyle>
          <a:p>
            <a:fld id="{C2F1CAA2-7C6D-8F48-BAEE-2DAFD071A58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5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losing_bk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9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914400" y="152400"/>
            <a:ext cx="54864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University of Nebraska Medical Center</a:t>
            </a:r>
          </a:p>
        </p:txBody>
      </p:sp>
    </p:spTree>
    <p:extLst>
      <p:ext uri="{BB962C8B-B14F-4D97-AF65-F5344CB8AC3E}">
        <p14:creationId xmlns:p14="http://schemas.microsoft.com/office/powerpoint/2010/main" val="17407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ntent_bkg.jpg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56666" y="395831"/>
            <a:ext cx="7606427" cy="1888451"/>
          </a:xfrm>
          <a:prstGeom prst="rect">
            <a:avLst/>
          </a:prstGeom>
        </p:spPr>
        <p:txBody>
          <a:bodyPr vert="horz" lIns="91440" tIns="0" rIns="91440" bIns="0" rtlCol="0" anchor="b">
            <a:noAutofit/>
          </a:bodyPr>
          <a:lstStyle/>
          <a:p>
            <a:r>
              <a:rPr lang="en-US" dirty="0"/>
              <a:t>Headline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667" y="2815390"/>
            <a:ext cx="7282212" cy="37565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Content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9190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8" r:id="rId4"/>
    <p:sldLayoutId id="2147483729" r:id="rId5"/>
    <p:sldLayoutId id="2147483727" r:id="rId6"/>
    <p:sldLayoutId id="2147483730" r:id="rId7"/>
  </p:sldLayoutIdLst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6500" b="1" i="0" kern="1200" baseline="0">
          <a:solidFill>
            <a:srgbClr val="303B42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lnSpc>
          <a:spcPct val="90000"/>
        </a:lnSpc>
        <a:spcBef>
          <a:spcPct val="20000"/>
        </a:spcBef>
        <a:buFontTx/>
        <a:buNone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ct val="90000"/>
        </a:lnSpc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lnSpc>
          <a:spcPct val="90000"/>
        </a:lnSpc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lnSpc>
          <a:spcPct val="90000"/>
        </a:lnSpc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net.unmc.edu/rss/home.php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guides.unmc.edu/books/sponsored-programs-administration-guidebook/page/trainin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dirty="0"/>
              <a:t>Sponsored Programs Administration</a:t>
            </a:r>
            <a:br>
              <a:rPr lang="en-US" sz="2800" dirty="0"/>
            </a:br>
            <a:r>
              <a:rPr lang="en-US" sz="2800" b="0" dirty="0"/>
              <a:t>Buzz Session</a:t>
            </a:r>
            <a:br>
              <a:rPr lang="en-US" sz="2800" b="0" dirty="0"/>
            </a:br>
            <a:endParaRPr lang="en-US" sz="2800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6719" y="3723369"/>
            <a:ext cx="7146625" cy="1299893"/>
          </a:xfrm>
        </p:spPr>
        <p:txBody>
          <a:bodyPr>
            <a:normAutofit/>
          </a:bodyPr>
          <a:lstStyle/>
          <a:p>
            <a:r>
              <a:rPr lang="en-US" sz="1800" dirty="0"/>
              <a:t>September 23, 2026</a:t>
            </a:r>
          </a:p>
          <a:p>
            <a:r>
              <a:rPr lang="en-US" sz="1800" b="0" dirty="0"/>
              <a:t>12:10 – 1:00 PM CT</a:t>
            </a:r>
          </a:p>
        </p:txBody>
      </p:sp>
    </p:spTree>
    <p:extLst>
      <p:ext uri="{BB962C8B-B14F-4D97-AF65-F5344CB8AC3E}">
        <p14:creationId xmlns:p14="http://schemas.microsoft.com/office/powerpoint/2010/main" val="1125681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39B13-EC77-7AA7-520D-2977D6380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0A14404E-868E-ACCF-5BFE-FCDE90FC8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"/>
            <a:ext cx="8077200" cy="6553200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</a:p>
          <a:p>
            <a:pPr marL="0" lvl="1" indent="0">
              <a:buNone/>
            </a:pPr>
            <a:endParaRPr lang="en-US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en-US" altLang="en-US" sz="4800" dirty="0">
                <a:latin typeface="Arial" panose="020B0604020202020204" pitchFamily="34" charset="0"/>
                <a:cs typeface="Arial" panose="020B0604020202020204" pitchFamily="34" charset="0"/>
              </a:rPr>
              <a:t>Advance Accounts</a:t>
            </a:r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en-US" altLang="en-US" sz="4800" dirty="0">
                <a:latin typeface="Arial" panose="020B0604020202020204" pitchFamily="34" charset="0"/>
                <a:cs typeface="Arial" panose="020B0604020202020204" pitchFamily="34" charset="0"/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3479093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956666" y="395831"/>
            <a:ext cx="8107435" cy="760109"/>
          </a:xfrm>
        </p:spPr>
        <p:txBody>
          <a:bodyPr/>
          <a:lstStyle/>
          <a:p>
            <a:br>
              <a:rPr lang="en-US" sz="2000" b="0" dirty="0"/>
            </a:br>
            <a:endParaRPr lang="en-US" sz="2000" b="0" i="1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25632"/>
            <a:ext cx="7906676" cy="6346306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Compliance issues</a:t>
            </a:r>
          </a:p>
          <a:p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Charge expenses to the correct account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Close projects in a timely manner</a:t>
            </a:r>
          </a:p>
        </p:txBody>
      </p:sp>
    </p:spTree>
    <p:extLst>
      <p:ext uri="{BB962C8B-B14F-4D97-AF65-F5344CB8AC3E}">
        <p14:creationId xmlns:p14="http://schemas.microsoft.com/office/powerpoint/2010/main" val="3524968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96884"/>
            <a:ext cx="7906676" cy="6275054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Compliance issues</a:t>
            </a:r>
            <a:br>
              <a:rPr lang="en-US" sz="3200" dirty="0"/>
            </a:br>
            <a:endParaRPr lang="en-US" sz="3200" dirty="0"/>
          </a:p>
          <a:p>
            <a:r>
              <a:rPr lang="en-US" sz="3200" dirty="0"/>
              <a:t>Charge expenses to the correct account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Auditors consider an excessive number of cost transfers, particularly long-after the original transactions occurred, to be an indication of poor internal control</a:t>
            </a:r>
          </a:p>
        </p:txBody>
      </p:sp>
    </p:spTree>
    <p:extLst>
      <p:ext uri="{BB962C8B-B14F-4D97-AF65-F5344CB8AC3E}">
        <p14:creationId xmlns:p14="http://schemas.microsoft.com/office/powerpoint/2010/main" val="3705235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3A195-A714-6728-227D-C6A0A4AC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Personnel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9BA09-C227-45A6-387E-F4AA5C529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need to answer the 2 or 4 questions because of delays in set 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Advance account to Grant funding changes – easily explained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Competitive AA – set up as a 37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Non-competitive AA – set up as the next year of a 34, 35 or 36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US" dirty="0"/>
              <a:t>Solves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US" dirty="0"/>
              <a:t>Delays in subcontracts being issued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US" dirty="0"/>
              <a:t>Salary remaining on accounts simply because the WBS# isn’t set 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D0BED0-75D5-0C2B-042F-DD203526729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Funding Changes done in a timely manner</a:t>
            </a:r>
          </a:p>
        </p:txBody>
      </p:sp>
    </p:spTree>
    <p:extLst>
      <p:ext uri="{BB962C8B-B14F-4D97-AF65-F5344CB8AC3E}">
        <p14:creationId xmlns:p14="http://schemas.microsoft.com/office/powerpoint/2010/main" val="486353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01882"/>
            <a:ext cx="7906676" cy="6370056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Compliance issues</a:t>
            </a:r>
            <a:br>
              <a:rPr lang="en-US" sz="3200" dirty="0"/>
            </a:br>
            <a:endParaRPr lang="en-US" sz="3200" dirty="0"/>
          </a:p>
          <a:p>
            <a:r>
              <a:rPr lang="en-US" sz="3200" dirty="0"/>
              <a:t>Close projects in a timely manner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Uniform Guidance requires that projects be closed within 120 days of end date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Sponsored Programs Accounting locks accounts 30 days after end date</a:t>
            </a:r>
          </a:p>
        </p:txBody>
      </p:sp>
    </p:spTree>
    <p:extLst>
      <p:ext uri="{BB962C8B-B14F-4D97-AF65-F5344CB8AC3E}">
        <p14:creationId xmlns:p14="http://schemas.microsoft.com/office/powerpoint/2010/main" val="1185528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37506"/>
            <a:ext cx="7906676" cy="6334431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Purpose</a:t>
            </a:r>
            <a:br>
              <a:rPr lang="en-US" sz="3200" dirty="0"/>
            </a:br>
            <a:endParaRPr lang="en-US" sz="3200" dirty="0"/>
          </a:p>
          <a:p>
            <a:r>
              <a:rPr lang="en-US" sz="3200" dirty="0"/>
              <a:t>To create a WBS # before an award is ready to be set up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Pre-award spending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Delays in receiving award document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Delays in setting up award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Because of</a:t>
            </a:r>
          </a:p>
          <a:p>
            <a:pPr marL="1600200" lvl="2" indent="-457200">
              <a:buFont typeface="Arial" panose="020B0604020202020204" pitchFamily="34" charset="0"/>
              <a:buChar char="•"/>
            </a:pPr>
            <a:r>
              <a:rPr lang="en-US" sz="2400" dirty="0"/>
              <a:t>Cuts in Awards</a:t>
            </a:r>
          </a:p>
          <a:p>
            <a:pPr marL="1600200" lvl="2" indent="-457200">
              <a:buFont typeface="Arial" panose="020B0604020202020204" pitchFamily="34" charset="0"/>
              <a:buChar char="•"/>
            </a:pPr>
            <a:r>
              <a:rPr lang="en-US" sz="2400" dirty="0"/>
              <a:t>Changes in personnel</a:t>
            </a:r>
          </a:p>
          <a:p>
            <a:pPr marL="1600200" lvl="2" indent="-457200">
              <a:buFont typeface="Arial" panose="020B0604020202020204" pitchFamily="34" charset="0"/>
              <a:buChar char="•"/>
            </a:pPr>
            <a:r>
              <a:rPr lang="en-US" sz="2400" dirty="0"/>
              <a:t>Changes in allocation to children accounts</a:t>
            </a:r>
          </a:p>
          <a:p>
            <a:pPr marL="1600200" lvl="2" indent="-457200">
              <a:buFont typeface="Arial" panose="020B0604020202020204" pitchFamily="34" charset="0"/>
              <a:buChar char="•"/>
            </a:pPr>
            <a:r>
              <a:rPr lang="en-US" sz="2400" dirty="0"/>
              <a:t>Waiting for signatures</a:t>
            </a:r>
          </a:p>
        </p:txBody>
      </p:sp>
    </p:spTree>
    <p:extLst>
      <p:ext uri="{BB962C8B-B14F-4D97-AF65-F5344CB8AC3E}">
        <p14:creationId xmlns:p14="http://schemas.microsoft.com/office/powerpoint/2010/main" val="1417968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37506"/>
            <a:ext cx="7906676" cy="6334431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Purpose</a:t>
            </a:r>
            <a:br>
              <a:rPr lang="en-US" sz="3200" dirty="0"/>
            </a:br>
            <a:endParaRPr lang="en-US" sz="3200" dirty="0"/>
          </a:p>
          <a:p>
            <a:r>
              <a:rPr lang="en-US" sz="3200" b="1" dirty="0"/>
              <a:t>Pre-award spending</a:t>
            </a:r>
            <a:endParaRPr lang="en-US" sz="3200" dirty="0"/>
          </a:p>
          <a:p>
            <a:r>
              <a:rPr lang="en-US" sz="3200" dirty="0"/>
              <a:t>UNMC may – at our own risk and without prior approval – incur costs up to 90 days before the start date if such costs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Are necessary to conduct the project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Would be allowable under the grant, if awarded</a:t>
            </a:r>
          </a:p>
        </p:txBody>
      </p:sp>
    </p:spTree>
    <p:extLst>
      <p:ext uri="{BB962C8B-B14F-4D97-AF65-F5344CB8AC3E}">
        <p14:creationId xmlns:p14="http://schemas.microsoft.com/office/powerpoint/2010/main" val="708978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49382"/>
            <a:ext cx="7906676" cy="6322555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Purpose</a:t>
            </a:r>
            <a:br>
              <a:rPr lang="en-US" sz="3200" dirty="0"/>
            </a:br>
            <a:endParaRPr lang="en-US" sz="3200" dirty="0"/>
          </a:p>
          <a:p>
            <a:r>
              <a:rPr lang="en-US" sz="3200" dirty="0"/>
              <a:t>Delays in receiving award document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Subcontracts-in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NE DHHS</a:t>
            </a:r>
          </a:p>
        </p:txBody>
      </p:sp>
    </p:spTree>
    <p:extLst>
      <p:ext uri="{BB962C8B-B14F-4D97-AF65-F5344CB8AC3E}">
        <p14:creationId xmlns:p14="http://schemas.microsoft.com/office/powerpoint/2010/main" val="333715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25632"/>
            <a:ext cx="7906676" cy="6346306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Purpose</a:t>
            </a:r>
            <a:br>
              <a:rPr lang="en-US" sz="3200" dirty="0"/>
            </a:br>
            <a:endParaRPr lang="en-US" sz="3200" dirty="0"/>
          </a:p>
          <a:p>
            <a:r>
              <a:rPr lang="en-US" sz="3200" dirty="0"/>
              <a:t>Delays in setting up award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Award cut, internal budget needs to be modified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IRB or IACUC protocol not approved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/>
              <a:t>Subaward</a:t>
            </a:r>
            <a:r>
              <a:rPr lang="en-US" sz="3200" dirty="0"/>
              <a:t> agreement needs to be negotiated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Subaward agreement needs to be signed by both parties</a:t>
            </a:r>
          </a:p>
        </p:txBody>
      </p:sp>
    </p:spTree>
    <p:extLst>
      <p:ext uri="{BB962C8B-B14F-4D97-AF65-F5344CB8AC3E}">
        <p14:creationId xmlns:p14="http://schemas.microsoft.com/office/powerpoint/2010/main" val="428484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85008"/>
            <a:ext cx="7906676" cy="6286929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WBS #</a:t>
            </a:r>
            <a:br>
              <a:rPr lang="en-US" sz="3200" dirty="0"/>
            </a:b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For new WBS #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If WBS # will change</a:t>
            </a:r>
          </a:p>
        </p:txBody>
      </p:sp>
    </p:spTree>
    <p:extLst>
      <p:ext uri="{BB962C8B-B14F-4D97-AF65-F5344CB8AC3E}">
        <p14:creationId xmlns:p14="http://schemas.microsoft.com/office/powerpoint/2010/main" val="77718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13756"/>
            <a:ext cx="7906676" cy="6358181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WBS #</a:t>
            </a:r>
            <a:br>
              <a:rPr lang="en-US" sz="3200" dirty="0"/>
            </a:br>
            <a:endParaRPr lang="en-US" sz="3200" dirty="0"/>
          </a:p>
          <a:p>
            <a:r>
              <a:rPr lang="en-US" sz="3200" b="1" dirty="0"/>
              <a:t>If WBS # will change: Digits 8-13</a:t>
            </a:r>
          </a:p>
          <a:p>
            <a:r>
              <a:rPr lang="en-US" sz="3200" dirty="0"/>
              <a:t>(e.g., 36-1209-</a:t>
            </a:r>
            <a:r>
              <a:rPr lang="en-US" sz="3200" b="1" dirty="0"/>
              <a:t>3001-001</a:t>
            </a:r>
            <a:r>
              <a:rPr lang="en-US" sz="320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New document number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Competitive cycle (renewal)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Administrative action moving to a different Payment Management System subaccount</a:t>
            </a:r>
          </a:p>
        </p:txBody>
      </p:sp>
    </p:spTree>
    <p:extLst>
      <p:ext uri="{BB962C8B-B14F-4D97-AF65-F5344CB8AC3E}">
        <p14:creationId xmlns:p14="http://schemas.microsoft.com/office/powerpoint/2010/main" val="315290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308758"/>
            <a:ext cx="7906676" cy="6263179"/>
          </a:xfrm>
        </p:spPr>
        <p:txBody>
          <a:bodyPr>
            <a:noAutofit/>
          </a:bodyPr>
          <a:lstStyle/>
          <a:p>
            <a:r>
              <a:rPr lang="en-US" sz="3200" b="1" dirty="0"/>
              <a:t>Advance Accounts</a:t>
            </a:r>
            <a:r>
              <a:rPr lang="en-US" sz="3200" dirty="0"/>
              <a:t>: WBS #</a:t>
            </a:r>
            <a:br>
              <a:rPr lang="en-US" sz="3200" dirty="0"/>
            </a:br>
            <a:endParaRPr lang="en-US" sz="3200" dirty="0"/>
          </a:p>
          <a:p>
            <a:r>
              <a:rPr lang="en-US" sz="3200" b="1" dirty="0"/>
              <a:t>If WBS # will change: Digits 11-13</a:t>
            </a:r>
          </a:p>
          <a:p>
            <a:r>
              <a:rPr lang="en-US" sz="3200" dirty="0"/>
              <a:t>(e.g., 36-1209-3001-</a:t>
            </a:r>
            <a:r>
              <a:rPr lang="en-US" sz="3200" b="1" dirty="0"/>
              <a:t>001</a:t>
            </a:r>
            <a:r>
              <a:rPr lang="en-US" sz="320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If an annual financial report is required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If carry-forward is not automatic</a:t>
            </a:r>
          </a:p>
        </p:txBody>
      </p:sp>
    </p:spTree>
    <p:extLst>
      <p:ext uri="{BB962C8B-B14F-4D97-AF65-F5344CB8AC3E}">
        <p14:creationId xmlns:p14="http://schemas.microsoft.com/office/powerpoint/2010/main" val="2160386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956666" y="395832"/>
            <a:ext cx="8107435" cy="482942"/>
          </a:xfrm>
        </p:spPr>
        <p:txBody>
          <a:bodyPr/>
          <a:lstStyle/>
          <a:p>
            <a:r>
              <a:rPr lang="en-US" sz="2800" dirty="0"/>
              <a:t>Advance Accounts</a:t>
            </a:r>
            <a:r>
              <a:rPr lang="en-US" sz="2800" b="0" dirty="0"/>
              <a:t>:  “Non-advance” accounts</a:t>
            </a:r>
            <a:endParaRPr lang="en-US" sz="2800" b="0" i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148645"/>
              </p:ext>
            </p:extLst>
          </p:nvPr>
        </p:nvGraphicFramePr>
        <p:xfrm>
          <a:off x="1103910" y="1080655"/>
          <a:ext cx="7600140" cy="5582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2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3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44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160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Advance Account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Award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2709"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Federal letter of credit</a:t>
                      </a:r>
                      <a:r>
                        <a:rPr lang="en-US" sz="2400" kern="1200" baseline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Competing (new or renewal)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2709"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Federal letter of credit – Non-competing (continuation)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34-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2896"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Federal non-letter of credit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35-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1600"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Non-federal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36-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5272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956667" y="213756"/>
            <a:ext cx="7906676" cy="63581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3200" b="1" dirty="0"/>
              <a:t>Advance Accounts</a:t>
            </a:r>
            <a:r>
              <a:rPr lang="en-US" sz="3200" dirty="0"/>
              <a:t>: Process</a:t>
            </a:r>
          </a:p>
          <a:p>
            <a:pPr>
              <a:spcBef>
                <a:spcPts val="0"/>
              </a:spcBef>
            </a:pPr>
            <a:endParaRPr lang="en-US" sz="3200" dirty="0"/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Consider – If no award is made or charges are disallowed, department required to cover costs</a:t>
            </a:r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Request - in RSS</a:t>
            </a:r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Monitor</a:t>
            </a:r>
          </a:p>
          <a:p>
            <a:pPr marL="1200150" lvl="1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Initially set up for 90 days</a:t>
            </a:r>
          </a:p>
          <a:p>
            <a:pPr marL="1200150" lvl="1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Can be extended in 30-day increments</a:t>
            </a:r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Close Advance Account</a:t>
            </a:r>
          </a:p>
          <a:p>
            <a:pPr marL="1200150" lvl="1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Convert to “non-advance,” or</a:t>
            </a:r>
          </a:p>
          <a:p>
            <a:pPr marL="1200150" lvl="1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/>
              <a:t>Transfer expenses to alternate cost center</a:t>
            </a:r>
          </a:p>
        </p:txBody>
      </p:sp>
    </p:spTree>
    <p:extLst>
      <p:ext uri="{BB962C8B-B14F-4D97-AF65-F5344CB8AC3E}">
        <p14:creationId xmlns:p14="http://schemas.microsoft.com/office/powerpoint/2010/main" val="1899298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956666" y="172174"/>
            <a:ext cx="8107435" cy="447316"/>
          </a:xfrm>
        </p:spPr>
        <p:txBody>
          <a:bodyPr/>
          <a:lstStyle/>
          <a:p>
            <a:r>
              <a:rPr lang="en-US" sz="2800" dirty="0"/>
              <a:t>Advance Accounts</a:t>
            </a:r>
            <a:r>
              <a:rPr lang="en-US" sz="2800" b="0" dirty="0"/>
              <a:t>: Roles and Responsibilities</a:t>
            </a:r>
            <a:endParaRPr lang="en-US" sz="2800" b="0" i="1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235152"/>
              </p:ext>
            </p:extLst>
          </p:nvPr>
        </p:nvGraphicFramePr>
        <p:xfrm>
          <a:off x="956666" y="902524"/>
          <a:ext cx="7854826" cy="570551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810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445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134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Dept. admin.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Initiates AA request in RSS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210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PI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Has reasonable assurance from sponsor that award will be made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Certifies that anticipated expenses are necessary for project’s efficient and timely performance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1623">
                <a:tc>
                  <a:txBody>
                    <a:bodyPr/>
                    <a:lstStyle/>
                    <a:p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Dean / Chair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Accepts financial responsibility for any charges if no award is made or charges are disallowed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778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SPAdmin, </a:t>
                      </a:r>
                      <a:r>
                        <a:rPr lang="en-US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SPAcctng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Set up and monitor advance account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987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6A7B5-0B7A-F661-EF1E-3C03B037F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>
            <a:extLst>
              <a:ext uri="{FF2B5EF4-FFF2-40B4-BE49-F238E27FC236}">
                <a16:creationId xmlns:a16="http://schemas.microsoft.com/office/drawing/2014/main" id="{0A35E07E-63EC-A762-93F9-3DD9C198C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527277"/>
            <a:ext cx="626745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6327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262EB-60AD-9C79-6D1A-3A34BC1CF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C7F77BC5-BCBF-2E8C-AC0C-30B69DDA79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"/>
            <a:ext cx="8077200" cy="3695205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RSS Advance Account Guide</a:t>
            </a:r>
          </a:p>
          <a:p>
            <a:pPr marL="0" lvl="1" indent="0">
              <a:buNone/>
            </a:pPr>
            <a:endParaRPr lang="en-US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Log into RSS: </a:t>
            </a:r>
            <a:r>
              <a:rPr lang="en-US" sz="3200" u="sng" dirty="0">
                <a:hlinkClick r:id="rId3"/>
              </a:rPr>
              <a:t>https://net.unmc.edu/rss/home.php</a:t>
            </a:r>
            <a:endParaRPr lang="en-US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Click </a:t>
            </a:r>
            <a:r>
              <a:rPr lang="en-US" sz="3200" b="1" dirty="0"/>
              <a:t>SPA/</a:t>
            </a:r>
            <a:r>
              <a:rPr lang="en-US" sz="3200" b="1" dirty="0" err="1"/>
              <a:t>UNeHealth</a:t>
            </a:r>
            <a:r>
              <a:rPr lang="en-US" sz="3200" dirty="0"/>
              <a:t> | </a:t>
            </a:r>
            <a:r>
              <a:rPr lang="en-US" sz="3200" b="1" dirty="0"/>
              <a:t>Manage Grants/Contracts</a:t>
            </a:r>
            <a:r>
              <a:rPr lang="en-US" sz="3200" dirty="0"/>
              <a:t> | </a:t>
            </a:r>
            <a:r>
              <a:rPr lang="en-US" sz="3200" b="1" dirty="0"/>
              <a:t>Internal Forms – Search</a:t>
            </a: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E7C09D9-518A-BE31-F11A-EF60268F9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4631378"/>
            <a:ext cx="7947164" cy="1958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8821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D7D76-7798-6694-4B97-ECA39258F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7921C49C-7569-B2E0-0D22-B0FF37416F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"/>
            <a:ext cx="8077200" cy="2080161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RSS Advance Account Guide</a:t>
            </a:r>
          </a:p>
          <a:p>
            <a:pPr marL="0" lvl="1" indent="0">
              <a:buNone/>
            </a:pPr>
            <a:endParaRPr lang="en-US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Search for your project</a:t>
            </a: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4AD53-459C-339C-2800-43DC3B0F5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286992"/>
            <a:ext cx="8002620" cy="22174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2951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597F4-D021-5CB7-F3BB-AF62BB64D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A53A260B-F77C-CBAD-FA11-05DBEFBB7A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"/>
            <a:ext cx="8077200" cy="2994561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RSS Advance Account Guide</a:t>
            </a:r>
          </a:p>
          <a:p>
            <a:pPr marL="0" lvl="1" indent="0">
              <a:buNone/>
            </a:pPr>
            <a:endParaRPr lang="en-US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Click the </a:t>
            </a:r>
            <a:r>
              <a:rPr lang="en-US" sz="3200" b="1" dirty="0"/>
              <a:t>green plus sign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Select </a:t>
            </a:r>
            <a:r>
              <a:rPr lang="en-US" sz="3200" b="1" dirty="0"/>
              <a:t>Advance Account 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/>
              <a:t>Click </a:t>
            </a:r>
            <a:r>
              <a:rPr lang="en-US" sz="3200" b="1" dirty="0"/>
              <a:t>OK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0C18AB-6A61-B789-B055-F528016EF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3918857"/>
            <a:ext cx="7945794" cy="26673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85231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0A9D4-ADAC-7D02-9174-E68257760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86CA7A-B9DF-41E1-E859-FC9445284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16824"/>
            <a:ext cx="7988706" cy="6024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3025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9C829-D847-97B3-16F5-176B9AE08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266C59E9-931B-1294-7445-06A3695F68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"/>
            <a:ext cx="8077200" cy="6307777"/>
          </a:xfrm>
        </p:spPr>
        <p:txBody>
          <a:bodyPr>
            <a:noAutofit/>
          </a:bodyPr>
          <a:lstStyle/>
          <a:p>
            <a:pPr marL="0" lvl="1" indent="0">
              <a:spcBef>
                <a:spcPts val="0"/>
              </a:spcBef>
              <a:buNone/>
            </a:pPr>
            <a:r>
              <a:rPr lang="en-US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RSS Advance Account Guide</a:t>
            </a:r>
          </a:p>
          <a:p>
            <a:pPr marL="0" lvl="1" indent="0">
              <a:spcBef>
                <a:spcPts val="0"/>
              </a:spcBef>
              <a:buNone/>
            </a:pP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Your Alternate Cost Center (a 31-, 33-, or 37-)</a:t>
            </a:r>
          </a:p>
          <a:p>
            <a:pPr marL="742950" lvl="2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If funding isn’t awarded, you will move any expenses onto this account</a:t>
            </a:r>
          </a:p>
          <a:p>
            <a:pPr marL="342900" lvl="1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Requested Begin Date</a:t>
            </a:r>
          </a:p>
          <a:p>
            <a:pPr marL="742950" lvl="2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It cannot be later than the Begin Date of the proposal selected</a:t>
            </a:r>
          </a:p>
          <a:p>
            <a:pPr marL="742950" lvl="2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 90-day pre-award spending period is automatically calculated but can be overridden</a:t>
            </a:r>
          </a:p>
        </p:txBody>
      </p:sp>
    </p:spTree>
    <p:extLst>
      <p:ext uri="{BB962C8B-B14F-4D97-AF65-F5344CB8AC3E}">
        <p14:creationId xmlns:p14="http://schemas.microsoft.com/office/powerpoint/2010/main" val="22563857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956666" y="395832"/>
            <a:ext cx="8107435" cy="494818"/>
          </a:xfrm>
        </p:spPr>
        <p:txBody>
          <a:bodyPr/>
          <a:lstStyle/>
          <a:p>
            <a:r>
              <a:rPr lang="en-US" sz="3200" dirty="0"/>
              <a:t>Advance Accounts</a:t>
            </a:r>
            <a:r>
              <a:rPr lang="en-US" sz="3200" b="0" dirty="0"/>
              <a:t>: Cost Element Groups</a:t>
            </a:r>
            <a:endParaRPr lang="en-US" sz="3200" b="0" i="1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0839848"/>
              </p:ext>
            </p:extLst>
          </p:nvPr>
        </p:nvGraphicFramePr>
        <p:xfrm>
          <a:off x="956666" y="1033153"/>
          <a:ext cx="7980299" cy="5429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5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5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WFEDERAL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cost elements considered allowable by UG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070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WNOAID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salary, benefit, operating expense, supply, travel expense &amp; Equipment cost elements.  No Aid (56XXXX).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070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WNOEQ-AID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salary, benefit, operating expense, supply &amp; travel expense cost elements.  No equipment (55XXXX), no aid (56XXXX).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070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WNOEQUIP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salary, benefit, operating expense, supply &amp; travel expense and aid cost elements.  No equipment (55XXXX).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WNOFORTRAV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cost elements except  Foreign Travel.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WNOTRAVEL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cost elements except Travel.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WSANDW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Salaries and Wages cost elements.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52XXXX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Operating Expenses/Services - only cost elements that begin with 52.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53XXXX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Operating Supplies only - cost elements that  begin with 53.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52OPDETAIL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Total Operating Expenses &amp; Supplies - all cost elements that begin with 52 &amp; 53.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54TOTAL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All Travel - Domestic and Foreign.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55XXXX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Capital Outlay – equipment.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3674"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WAID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Government Aid - cost elements that begin with 56.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98070">
                <a:tc grid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Comparative Medicine ( Y |</a:t>
                      </a:r>
                      <a:r>
                        <a:rPr lang="en-US" sz="1200" b="0" kern="1200" baseline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N )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72896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235E4E-60A7-68E4-EDB7-CC313900C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A2E7CB2B-2CBC-A7F2-D14A-8A35DF0DC0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"/>
            <a:ext cx="8077200" cy="3695205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RSS Advance Account Guide</a:t>
            </a:r>
          </a:p>
          <a:p>
            <a:pPr marL="0" lvl="1" indent="0">
              <a:buNone/>
            </a:pPr>
            <a:endParaRPr lang="en-US" alt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/>
              <a:t>Click </a:t>
            </a:r>
            <a:r>
              <a:rPr lang="en-US" sz="3600" b="1" dirty="0"/>
              <a:t>Next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Select the people who will sign for your unit</a:t>
            </a:r>
            <a:endParaRPr lang="en-US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9AF7E5-AF38-7537-3A4B-83FF641A1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498275"/>
            <a:ext cx="8042110" cy="1156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5486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4AF96-8754-566D-9C3C-528C48C7B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ADF0489F-4E6C-8BC0-5308-9F10B693EC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4834" y="241385"/>
            <a:ext cx="8116662" cy="2703695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RSS Advance Account Guide</a:t>
            </a:r>
          </a:p>
          <a:p>
            <a:pPr marL="0" lvl="1" indent="0">
              <a:buNone/>
            </a:pPr>
            <a:endParaRPr lang="en-US" alt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Click </a:t>
            </a:r>
            <a:r>
              <a:rPr lang="en-US" sz="3600" b="1" dirty="0"/>
              <a:t>Next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Click </a:t>
            </a:r>
            <a:r>
              <a:rPr lang="en-US" sz="3600" b="1" dirty="0"/>
              <a:t>Send to PI</a:t>
            </a:r>
          </a:p>
          <a:p>
            <a:pPr marL="0" lvl="1" indent="0">
              <a:buNone/>
            </a:pPr>
            <a:endParaRPr lang="en-US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0F37AD-3B2A-61B4-BA17-0037254AD5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834" y="4536375"/>
            <a:ext cx="8009869" cy="1980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03048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798991" y="230819"/>
            <a:ext cx="8123068" cy="2013617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5400" dirty="0"/>
              <a:t>Q&amp;A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>
                <a:hlinkClick r:id="rId3"/>
              </a:rPr>
              <a:t>https://guides.unmc.edu/books/sponsored-programs-administration-guidebook/page/training</a:t>
            </a:r>
            <a:endParaRPr lang="en-US" sz="1400" dirty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5400" dirty="0"/>
          </a:p>
        </p:txBody>
      </p:sp>
      <p:pic>
        <p:nvPicPr>
          <p:cNvPr id="2" name="Picture 1" descr="eCard cover image">
            <a:extLst>
              <a:ext uri="{FF2B5EF4-FFF2-40B4-BE49-F238E27FC236}">
                <a16:creationId xmlns:a16="http://schemas.microsoft.com/office/drawing/2014/main" id="{0DE95815-2CB7-2AD7-DCAC-97DC0EF6B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991" y="1579418"/>
            <a:ext cx="7342200" cy="504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3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emplates xmlns="3887ab3c-3be0-46fc-b97d-fe5e216d0d21" xsi:nil="true"/>
    <CultureName xmlns="3887ab3c-3be0-46fc-b97d-fe5e216d0d21" xsi:nil="true"/>
    <Leaders xmlns="3887ab3c-3be0-46fc-b97d-fe5e216d0d21">
      <UserInfo>
        <DisplayName/>
        <AccountId xsi:nil="true"/>
        <AccountType/>
      </UserInfo>
    </Leaders>
    <Invited_Members xmlns="3887ab3c-3be0-46fc-b97d-fe5e216d0d21" xsi:nil="true"/>
    <Has_Leaders_Only_SectionGroup xmlns="3887ab3c-3be0-46fc-b97d-fe5e216d0d21" xsi:nil="true"/>
    <Owner xmlns="3887ab3c-3be0-46fc-b97d-fe5e216d0d21">
      <UserInfo>
        <DisplayName/>
        <AccountId xsi:nil="true"/>
        <AccountType/>
      </UserInfo>
    </Owner>
    <Distribution_Groups xmlns="3887ab3c-3be0-46fc-b97d-fe5e216d0d21" xsi:nil="true"/>
    <LMS_Mappings xmlns="3887ab3c-3be0-46fc-b97d-fe5e216d0d21" xsi:nil="true"/>
    <Invited_Leaders xmlns="3887ab3c-3be0-46fc-b97d-fe5e216d0d21" xsi:nil="true"/>
    <Is_Collaboration_Space_Locked xmlns="3887ab3c-3be0-46fc-b97d-fe5e216d0d21" xsi:nil="true"/>
    <Math_Settings xmlns="3887ab3c-3be0-46fc-b97d-fe5e216d0d21" xsi:nil="true"/>
    <Members xmlns="3887ab3c-3be0-46fc-b97d-fe5e216d0d21">
      <UserInfo>
        <DisplayName/>
        <AccountId xsi:nil="true"/>
        <AccountType/>
      </UserInfo>
    </Members>
    <_ip_UnifiedCompliancePolicyProperties xmlns="http://schemas.microsoft.com/sharepoint/v3" xsi:nil="true"/>
    <NotebookType xmlns="3887ab3c-3be0-46fc-b97d-fe5e216d0d21" xsi:nil="true"/>
    <AppVersion xmlns="3887ab3c-3be0-46fc-b97d-fe5e216d0d21" xsi:nil="true"/>
    <DefaultSectionNames xmlns="3887ab3c-3be0-46fc-b97d-fe5e216d0d21" xsi:nil="true"/>
    <Member_Groups xmlns="3887ab3c-3be0-46fc-b97d-fe5e216d0d21">
      <UserInfo>
        <DisplayName/>
        <AccountId xsi:nil="true"/>
        <AccountType/>
      </UserInfo>
    </Member_Groups>
    <FolderType xmlns="3887ab3c-3be0-46fc-b97d-fe5e216d0d21" xsi:nil="true"/>
    <TeamsChannelId xmlns="3887ab3c-3be0-46fc-b97d-fe5e216d0d21" xsi:nil="true"/>
    <IsNotebookLocked xmlns="3887ab3c-3be0-46fc-b97d-fe5e216d0d21" xsi:nil="true"/>
    <Self_Registration_Enabled xmlns="3887ab3c-3be0-46fc-b97d-fe5e216d0d21" xsi:nil="true"/>
    <lcf76f155ced4ddcb4097134ff3c332f xmlns="3887ab3c-3be0-46fc-b97d-fe5e216d0d21">
      <Terms xmlns="http://schemas.microsoft.com/office/infopath/2007/PartnerControls"/>
    </lcf76f155ced4ddcb4097134ff3c332f>
    <TaxCatchAll xmlns="fb296c9a-e98e-4829-ae0c-367dbb25fee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0BDF0E65F734F9132464B1B9F99D7" ma:contentTypeVersion="38" ma:contentTypeDescription="Create a new document." ma:contentTypeScope="" ma:versionID="ee7f1946d48671d5d1d5fff8fe5f0aba">
  <xsd:schema xmlns:xsd="http://www.w3.org/2001/XMLSchema" xmlns:xs="http://www.w3.org/2001/XMLSchema" xmlns:p="http://schemas.microsoft.com/office/2006/metadata/properties" xmlns:ns1="http://schemas.microsoft.com/sharepoint/v3" xmlns:ns2="3887ab3c-3be0-46fc-b97d-fe5e216d0d21" xmlns:ns3="fb296c9a-e98e-4829-ae0c-367dbb25fee4" targetNamespace="http://schemas.microsoft.com/office/2006/metadata/properties" ma:root="true" ma:fieldsID="f2ed864dba2cd312d80fd28e71e26747" ns1:_="" ns2:_="" ns3:_="">
    <xsd:import namespace="http://schemas.microsoft.com/sharepoint/v3"/>
    <xsd:import namespace="3887ab3c-3be0-46fc-b97d-fe5e216d0d21"/>
    <xsd:import namespace="fb296c9a-e98e-4829-ae0c-367dbb25fee4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3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87ab3c-3be0-46fc-b97d-fe5e216d0d21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3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40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a1d4a69-9812-4340-96bf-3c60240190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4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4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296c9a-e98e-4829-ae0c-367dbb25fee4" elementFormDefault="qualified">
    <xsd:import namespace="http://schemas.microsoft.com/office/2006/documentManagement/types"/>
    <xsd:import namespace="http://schemas.microsoft.com/office/infopath/2007/PartnerControls"/>
    <xsd:element name="SharedWithUsers" ma:index="3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5b3d3ce9-e7ce-43b9-a772-7d6c7bae6ecf}" ma:internalName="TaxCatchAll" ma:showField="CatchAllData" ma:web="fb296c9a-e98e-4829-ae0c-367dbb25f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6F0A1C-B768-425B-B1EC-7AF9EA2074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011BC9-A10A-4FFD-AF4A-AB0109878584}">
  <ds:schemaRefs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fb296c9a-e98e-4829-ae0c-367dbb25fee4"/>
    <ds:schemaRef ds:uri="3887ab3c-3be0-46fc-b97d-fe5e216d0d21"/>
    <ds:schemaRef ds:uri="http://schemas.microsoft.com/sharepoint/v3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D0083D3-983F-4C6C-BB3D-74595DF67F5D}"/>
</file>

<file path=docMetadata/LabelInfo.xml><?xml version="1.0" encoding="utf-8"?>
<clbl:labelList xmlns:clbl="http://schemas.microsoft.com/office/2020/mipLabelMetadata">
  <clbl:label id="{84a28940-b464-41c3-ba3b-b4fa6665bc05}" enabled="0" method="" siteId="{84a28940-b464-41c3-ba3b-b4fa6665bc0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9841</TotalTime>
  <Words>931</Words>
  <Application>Microsoft Office PowerPoint</Application>
  <PresentationFormat>On-screen Show (4:3)</PresentationFormat>
  <Paragraphs>168</Paragraphs>
  <Slides>26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Arial-BoldMT</vt:lpstr>
      <vt:lpstr>Calibri</vt:lpstr>
      <vt:lpstr>Office Theme</vt:lpstr>
      <vt:lpstr>Sponsored Programs Administration Buzz Session </vt:lpstr>
      <vt:lpstr>PowerPoint Presentation</vt:lpstr>
      <vt:lpstr> </vt:lpstr>
      <vt:lpstr>PowerPoint Presentation</vt:lpstr>
      <vt:lpstr>Personnel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Advance Accounts:  “Non-advance” accounts</vt:lpstr>
      <vt:lpstr>PowerPoint Presentation</vt:lpstr>
      <vt:lpstr>Advance Accounts: Roles and Responsibilities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Advance Accounts: Cost Element Groups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</dc:creator>
  <cp:lastModifiedBy>DeCarolis, Bethany L</cp:lastModifiedBy>
  <cp:revision>567</cp:revision>
  <cp:lastPrinted>2018-05-21T11:38:23Z</cp:lastPrinted>
  <dcterms:created xsi:type="dcterms:W3CDTF">2014-09-17T15:14:42Z</dcterms:created>
  <dcterms:modified xsi:type="dcterms:W3CDTF">2026-09-23T16:57:14Z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0x0101008170BDF0E65F734F9132464B1B9F99D7</vt:lpwstr>
  </property>
  <property fmtid="{D5CDD505-2E9C-101B-9397-08002B2CF9AE}" pid="3" name="Order">
    <vt:r8>26000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